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8"/>
  </p:notesMasterIdLst>
  <p:handoutMasterIdLst>
    <p:handoutMasterId r:id="rId39"/>
  </p:handoutMasterIdLst>
  <p:sldIdLst>
    <p:sldId id="315" r:id="rId2"/>
    <p:sldId id="256" r:id="rId3"/>
    <p:sldId id="257" r:id="rId4"/>
    <p:sldId id="258" r:id="rId5"/>
    <p:sldId id="259" r:id="rId6"/>
    <p:sldId id="304" r:id="rId7"/>
    <p:sldId id="317" r:id="rId8"/>
    <p:sldId id="293" r:id="rId9"/>
    <p:sldId id="291" r:id="rId10"/>
    <p:sldId id="294" r:id="rId11"/>
    <p:sldId id="306" r:id="rId12"/>
    <p:sldId id="292" r:id="rId13"/>
    <p:sldId id="308" r:id="rId14"/>
    <p:sldId id="309" r:id="rId15"/>
    <p:sldId id="310" r:id="rId16"/>
    <p:sldId id="307" r:id="rId17"/>
    <p:sldId id="314" r:id="rId18"/>
    <p:sldId id="280" r:id="rId19"/>
    <p:sldId id="267" r:id="rId20"/>
    <p:sldId id="269" r:id="rId21"/>
    <p:sldId id="261" r:id="rId22"/>
    <p:sldId id="262" r:id="rId23"/>
    <p:sldId id="295" r:id="rId24"/>
    <p:sldId id="264" r:id="rId25"/>
    <p:sldId id="277" r:id="rId26"/>
    <p:sldId id="276" r:id="rId27"/>
    <p:sldId id="265" r:id="rId28"/>
    <p:sldId id="272" r:id="rId29"/>
    <p:sldId id="266" r:id="rId30"/>
    <p:sldId id="303" r:id="rId31"/>
    <p:sldId id="305" r:id="rId32"/>
    <p:sldId id="283" r:id="rId33"/>
    <p:sldId id="316" r:id="rId34"/>
    <p:sldId id="318" r:id="rId35"/>
    <p:sldId id="287" r:id="rId36"/>
    <p:sldId id="270" r:id="rId37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4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Valentin%20ROSER\Desktop\CDGYM\Activit&#233;%20GE,%20barom&#232;tre,%20budget\Licences\Evolution%20stats%20licenc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173120159553594E-2"/>
          <c:y val="0.12622130053322717"/>
          <c:w val="0.82935456793721629"/>
          <c:h val="0.645823471511544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524757893952663"/>
          <c:y val="0.84139992091062432"/>
          <c:w val="0.62004780857228092"/>
          <c:h val="0.126791790400353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 i="1" u="sng" baseline="0" dirty="0">
                <a:solidFill>
                  <a:srgbClr val="FF0000"/>
                </a:solidFill>
              </a:rPr>
              <a:t>Nombre de licenciés par spécialité en </a:t>
            </a:r>
            <a:r>
              <a:rPr lang="fr-FR" b="1" i="1" u="sng" baseline="0" dirty="0" smtClean="0">
                <a:solidFill>
                  <a:srgbClr val="FF0000"/>
                </a:solidFill>
              </a:rPr>
              <a:t>2020:</a:t>
            </a:r>
            <a:endParaRPr lang="fr-FR" b="1" i="1" u="sng" baseline="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055074365704286"/>
          <c:y val="0.86631889763779524"/>
          <c:w val="0.62007718213305529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Nombre</a:t>
            </a:r>
            <a:r>
              <a:rPr lang="fr-FR" baseline="0"/>
              <a:t> de licenciés par spécialité en 2020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623901389551678E-2"/>
          <c:y val="0.14828013423075767"/>
          <c:w val="0.97337609861044827"/>
          <c:h val="0.6844751243713059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D5C7-452E-9C7D-C510D6D8075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D5C7-452E-9C7D-C510D6D8075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D5C7-452E-9C7D-C510D6D8075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D5C7-452E-9C7D-C510D6D8075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D5C7-452E-9C7D-C510D6D8075D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D5C7-452E-9C7D-C510D6D8075D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D5C7-452E-9C7D-C510D6D8075D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D5C7-452E-9C7D-C510D6D8075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508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C7-452E-9C7D-C510D6D8075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2956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C7-452E-9C7D-C510D6D8075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1216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C7-452E-9C7D-C510D6D8075D}"/>
                </c:ext>
              </c:extLst>
            </c:dLbl>
            <c:dLbl>
              <c:idx val="3"/>
              <c:layout>
                <c:manualLayout>
                  <c:x val="4.4726596675415571E-2"/>
                  <c:y val="-1.414552347623213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C7-452E-9C7D-C510D6D8075D}"/>
                </c:ext>
              </c:extLst>
            </c:dLbl>
            <c:dLbl>
              <c:idx val="4"/>
              <c:layout>
                <c:manualLayout>
                  <c:x val="-4.6256139182173249E-3"/>
                  <c:y val="1.514656375458161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154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5C7-452E-9C7D-C510D6D8075D}"/>
                </c:ext>
              </c:extLst>
            </c:dLbl>
            <c:dLbl>
              <c:idx val="5"/>
              <c:layout>
                <c:manualLayout>
                  <c:x val="-2.2038500769327007E-2"/>
                  <c:y val="5.69915408446814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191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5C7-452E-9C7D-C510D6D8075D}"/>
                </c:ext>
              </c:extLst>
            </c:dLbl>
            <c:dLbl>
              <c:idx val="6"/>
              <c:layout>
                <c:manualLayout>
                  <c:x val="-4.6091693144057179E-2"/>
                  <c:y val="1.966683969779359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5C7-452E-9C7D-C510D6D8075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4485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5C7-452E-9C7D-C510D6D807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Feuil1!$B$1:$I$1</c:f>
              <c:strCache>
                <c:ptCount val="8"/>
                <c:pt idx="0">
                  <c:v>GAM</c:v>
                </c:pt>
                <c:pt idx="1">
                  <c:v>GAF</c:v>
                </c:pt>
                <c:pt idx="2">
                  <c:v>GR</c:v>
                </c:pt>
                <c:pt idx="3">
                  <c:v>AERO</c:v>
                </c:pt>
                <c:pt idx="4">
                  <c:v>TRAMPO</c:v>
                </c:pt>
                <c:pt idx="5">
                  <c:v>GAC</c:v>
                </c:pt>
                <c:pt idx="6">
                  <c:v>TMG</c:v>
                </c:pt>
                <c:pt idx="7">
                  <c:v>GFL</c:v>
                </c:pt>
              </c:strCache>
            </c:strRef>
          </c:cat>
          <c:val>
            <c:numRef>
              <c:f>Feuil1!$B$2:$I$2</c:f>
              <c:numCache>
                <c:formatCode>General</c:formatCode>
                <c:ptCount val="8"/>
                <c:pt idx="0">
                  <c:v>508</c:v>
                </c:pt>
                <c:pt idx="1">
                  <c:v>2956</c:v>
                </c:pt>
                <c:pt idx="2">
                  <c:v>1216</c:v>
                </c:pt>
                <c:pt idx="3">
                  <c:v>10</c:v>
                </c:pt>
                <c:pt idx="4">
                  <c:v>154</c:v>
                </c:pt>
                <c:pt idx="5">
                  <c:v>191</c:v>
                </c:pt>
                <c:pt idx="6">
                  <c:v>20</c:v>
                </c:pt>
                <c:pt idx="7">
                  <c:v>4485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5C7-452E-9C7D-C510D6D8075D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702D7-4E18-47C3-A36C-31A938218102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685BA-8CE1-445C-B550-5951B9BE3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292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A1610-4BE4-41A7-9667-861618386606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8DC05-79AA-49E3-8D9F-F53052FBBB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19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8DC05-79AA-49E3-8D9F-F53052FBBB9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068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88587" y="6121135"/>
            <a:ext cx="875545" cy="416190"/>
          </a:xfrm>
        </p:spPr>
        <p:txBody>
          <a:bodyPr/>
          <a:lstStyle>
            <a:lvl1pPr>
              <a:defRPr sz="1800" b="1" i="1"/>
            </a:lvl1pPr>
          </a:lstStyle>
          <a:p>
            <a:fld id="{FDF03F80-3D7D-45F1-A0D8-FCCFE527BFF8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273800"/>
            <a:ext cx="7543800" cy="266700"/>
          </a:xfrm>
          <a:prstGeom prst="rect">
            <a:avLst/>
          </a:prstGeom>
        </p:spPr>
        <p:txBody>
          <a:bodyPr/>
          <a:lstStyle>
            <a:lvl1pPr algn="l">
              <a:defRPr sz="1200" b="1" i="1"/>
            </a:lvl1pPr>
          </a:lstStyle>
          <a:p>
            <a:r>
              <a:rPr lang="fr-FR" dirty="0" smtClean="0"/>
              <a:t>Assemblée Générale du CDGYM 67 – 13 octobre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1298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33917"/>
            <a:ext cx="6783388" cy="119168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044700"/>
            <a:ext cx="8534400" cy="3615267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273800"/>
            <a:ext cx="7543800" cy="266700"/>
          </a:xfrm>
          <a:prstGeom prst="rect">
            <a:avLst/>
          </a:prstGeom>
        </p:spPr>
        <p:txBody>
          <a:bodyPr/>
          <a:lstStyle>
            <a:lvl1pPr algn="l">
              <a:defRPr sz="1200" b="1" i="1"/>
            </a:lvl1pPr>
          </a:lstStyle>
          <a:p>
            <a:r>
              <a:rPr lang="fr-FR" dirty="0" smtClean="0"/>
              <a:t>Assemblée Générale du CDGYM 67 – 13 octobre 2018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45800" y="6172200"/>
            <a:ext cx="659644" cy="368300"/>
          </a:xfrm>
        </p:spPr>
        <p:txBody>
          <a:bodyPr/>
          <a:lstStyle>
            <a:lvl1pPr>
              <a:defRPr sz="1600" b="1" i="1"/>
            </a:lvl1pPr>
          </a:lstStyle>
          <a:p>
            <a:fld id="{FDF03F80-3D7D-45F1-A0D8-FCCFE527BFF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1916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fr-FR" smtClean="0"/>
              <a:t>07/10/2017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DF03F80-3D7D-45F1-A0D8-FCCFE527BFF8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273800"/>
            <a:ext cx="7543800" cy="266700"/>
          </a:xfrm>
          <a:prstGeom prst="rect">
            <a:avLst/>
          </a:prstGeom>
        </p:spPr>
        <p:txBody>
          <a:bodyPr/>
          <a:lstStyle>
            <a:lvl1pPr algn="l">
              <a:defRPr sz="1200" b="1" i="1"/>
            </a:lvl1pPr>
          </a:lstStyle>
          <a:p>
            <a:r>
              <a:rPr lang="fr-FR" dirty="0" smtClean="0"/>
              <a:t>Assemblée Générale du CDGYM 67 – 13 octobre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9388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FGY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6626"/>
            <a:ext cx="12192000" cy="68580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4294967295"/>
          </p:nvPr>
        </p:nvSpPr>
        <p:spPr>
          <a:xfrm>
            <a:off x="9863932" y="350838"/>
            <a:ext cx="1600200" cy="365125"/>
          </a:xfrm>
        </p:spPr>
        <p:txBody>
          <a:bodyPr/>
          <a:lstStyle/>
          <a:p>
            <a:r>
              <a:rPr lang="fr-FR" smtClean="0"/>
              <a:t>07/10/2017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Assemblée Générale du CDGYM 67 </a:t>
            </a:r>
            <a:r>
              <a:rPr lang="fr-FR" smtClean="0"/>
              <a:t>– 10 octobre 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3F80-3D7D-45F1-A0D8-FCCFE527BFF8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639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Assemblée Générale du CDGYM 67 – 10 octobre 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3F80-3D7D-45F1-A0D8-FCCFE527BFF8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F97184A-9E36-4554-8352-77FCD5C8122F}"/>
              </a:ext>
            </a:extLst>
          </p:cNvPr>
          <p:cNvSpPr txBox="1"/>
          <p:nvPr/>
        </p:nvSpPr>
        <p:spPr>
          <a:xfrm>
            <a:off x="793410" y="357174"/>
            <a:ext cx="870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Haut niveau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F97184A-9E36-4554-8352-77FCD5C8122F}"/>
              </a:ext>
            </a:extLst>
          </p:cNvPr>
          <p:cNvSpPr txBox="1"/>
          <p:nvPr/>
        </p:nvSpPr>
        <p:spPr>
          <a:xfrm>
            <a:off x="793410" y="357174"/>
            <a:ext cx="2436900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Junior</a:t>
            </a: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GR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55C0DD2-4E87-4D34-A621-3F074F0EC33D}"/>
              </a:ext>
            </a:extLst>
          </p:cNvPr>
          <p:cNvSpPr txBox="1"/>
          <p:nvPr/>
        </p:nvSpPr>
        <p:spPr>
          <a:xfrm>
            <a:off x="3397543" y="4571999"/>
            <a:ext cx="1982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Anna KHUTSISHVILI 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  <a:p>
            <a:r>
              <a:rPr lang="fr-FR" sz="1400" dirty="0" smtClean="0">
                <a:solidFill>
                  <a:srgbClr val="002060"/>
                </a:solidFill>
                <a:latin typeface="Trebuchet MS" panose="020B0603020202020204"/>
              </a:rPr>
              <a:t>Strasbourg GRS</a:t>
            </a:r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Junior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491" y="1150712"/>
            <a:ext cx="2280859" cy="34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572" y="1150712"/>
            <a:ext cx="2296440" cy="3421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55C0DD2-4E87-4D34-A621-3F074F0EC33D}"/>
              </a:ext>
            </a:extLst>
          </p:cNvPr>
          <p:cNvSpPr txBox="1"/>
          <p:nvPr/>
        </p:nvSpPr>
        <p:spPr>
          <a:xfrm>
            <a:off x="5931572" y="4571998"/>
            <a:ext cx="1982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Emma BROCHARD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  <a:p>
            <a:r>
              <a:rPr lang="fr-FR" sz="1400" dirty="0" smtClean="0">
                <a:solidFill>
                  <a:srgbClr val="002060"/>
                </a:solidFill>
                <a:latin typeface="Trebuchet MS" panose="020B0603020202020204"/>
              </a:rPr>
              <a:t>SG Brumath</a:t>
            </a:r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Junior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10" y="1150712"/>
            <a:ext cx="2280859" cy="34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55C0DD2-4E87-4D34-A621-3F074F0EC33D}"/>
              </a:ext>
            </a:extLst>
          </p:cNvPr>
          <p:cNvSpPr txBox="1"/>
          <p:nvPr/>
        </p:nvSpPr>
        <p:spPr>
          <a:xfrm>
            <a:off x="793410" y="4572000"/>
            <a:ext cx="2315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Margot TRAN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  <a:p>
            <a:r>
              <a:rPr lang="fr-FR" sz="1400" dirty="0" smtClean="0">
                <a:solidFill>
                  <a:srgbClr val="002060"/>
                </a:solidFill>
                <a:latin typeface="Trebuchet MS" panose="020B0603020202020204"/>
              </a:rPr>
              <a:t>SG Illkirch Graffenstade</a:t>
            </a:r>
            <a:r>
              <a:rPr lang="fr-FR" sz="1400" dirty="0">
                <a:solidFill>
                  <a:srgbClr val="002060"/>
                </a:solidFill>
                <a:latin typeface="Trebuchet MS" panose="020B0603020202020204"/>
              </a:rPr>
              <a:t>n</a:t>
            </a:r>
          </a:p>
          <a:p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Junior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234" y="1150712"/>
            <a:ext cx="2344261" cy="3421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55C0DD2-4E87-4D34-A621-3F074F0EC33D}"/>
              </a:ext>
            </a:extLst>
          </p:cNvPr>
          <p:cNvSpPr txBox="1"/>
          <p:nvPr/>
        </p:nvSpPr>
        <p:spPr>
          <a:xfrm>
            <a:off x="8516234" y="4571998"/>
            <a:ext cx="1982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rgbClr val="002060"/>
                </a:solidFill>
                <a:latin typeface="Trebuchet MS" panose="020B0603020202020204"/>
              </a:rPr>
              <a:t>Cyara</a:t>
            </a:r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 GOUBIN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  <a:p>
            <a:r>
              <a:rPr lang="fr-FR" sz="1400" dirty="0" smtClean="0">
                <a:solidFill>
                  <a:srgbClr val="002060"/>
                </a:solidFill>
                <a:latin typeface="Trebuchet MS" panose="020B0603020202020204"/>
              </a:rPr>
              <a:t>Strasbourg GRS</a:t>
            </a:r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Junior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138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Assemblée Générale du CDGYM 67 – 10 octobre 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3F80-3D7D-45F1-A0D8-FCCFE527BFF8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F97184A-9E36-4554-8352-77FCD5C8122F}"/>
              </a:ext>
            </a:extLst>
          </p:cNvPr>
          <p:cNvSpPr txBox="1"/>
          <p:nvPr/>
        </p:nvSpPr>
        <p:spPr>
          <a:xfrm>
            <a:off x="793410" y="357174"/>
            <a:ext cx="870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Haut niveau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F97184A-9E36-4554-8352-77FCD5C8122F}"/>
              </a:ext>
            </a:extLst>
          </p:cNvPr>
          <p:cNvSpPr txBox="1"/>
          <p:nvPr/>
        </p:nvSpPr>
        <p:spPr>
          <a:xfrm>
            <a:off x="793410" y="357174"/>
            <a:ext cx="2436900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Junior</a:t>
            </a: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GR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310" y="1103919"/>
            <a:ext cx="2517411" cy="377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55C0DD2-4E87-4D34-A621-3F074F0EC33D}"/>
              </a:ext>
            </a:extLst>
          </p:cNvPr>
          <p:cNvSpPr txBox="1"/>
          <p:nvPr/>
        </p:nvSpPr>
        <p:spPr>
          <a:xfrm>
            <a:off x="1102407" y="1103919"/>
            <a:ext cx="2127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err="1" smtClean="0">
                <a:solidFill>
                  <a:srgbClr val="002060"/>
                </a:solidFill>
                <a:latin typeface="Trebuchet MS" panose="020B0603020202020204"/>
              </a:rPr>
              <a:t>Loanne</a:t>
            </a:r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 WEISS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  <a:p>
            <a:pPr algn="r"/>
            <a:r>
              <a:rPr lang="fr-FR" sz="1400" dirty="0" err="1" smtClean="0">
                <a:solidFill>
                  <a:srgbClr val="002060"/>
                </a:solidFill>
                <a:latin typeface="Trebuchet MS" panose="020B0603020202020204"/>
              </a:rPr>
              <a:t>Energym</a:t>
            </a:r>
            <a:r>
              <a:rPr lang="fr-FR" sz="1400" dirty="0" smtClean="0">
                <a:solidFill>
                  <a:srgbClr val="002060"/>
                </a:solidFill>
                <a:latin typeface="Trebuchet MS" panose="020B0603020202020204"/>
              </a:rPr>
              <a:t> Schweighouse</a:t>
            </a:r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pPr algn="r"/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pPr algn="r"/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Junior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360" y="1236366"/>
            <a:ext cx="2130120" cy="351215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55C0DD2-4E87-4D34-A621-3F074F0EC33D}"/>
              </a:ext>
            </a:extLst>
          </p:cNvPr>
          <p:cNvSpPr txBox="1"/>
          <p:nvPr/>
        </p:nvSpPr>
        <p:spPr>
          <a:xfrm>
            <a:off x="8793480" y="3794415"/>
            <a:ext cx="2127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Candice FETTER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  <a:p>
            <a:r>
              <a:rPr lang="fr-FR" sz="1400" dirty="0" smtClean="0">
                <a:solidFill>
                  <a:srgbClr val="002060"/>
                </a:solidFill>
                <a:latin typeface="Trebuchet MS" panose="020B0603020202020204"/>
              </a:rPr>
              <a:t>Strasbourg GR</a:t>
            </a:r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Junior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2245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Assemblée Générale du CDGYM 67 – 10 octobre 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3F80-3D7D-45F1-A0D8-FCCFE527BFF8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F97184A-9E36-4554-8352-77FCD5C8122F}"/>
              </a:ext>
            </a:extLst>
          </p:cNvPr>
          <p:cNvSpPr txBox="1"/>
          <p:nvPr/>
        </p:nvSpPr>
        <p:spPr>
          <a:xfrm>
            <a:off x="793410" y="357174"/>
            <a:ext cx="870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b="1" dirty="0">
              <a:solidFill>
                <a:srgbClr val="00206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5BBC9B6-0E81-4A63-9DFA-B524483E40AE}"/>
              </a:ext>
            </a:extLst>
          </p:cNvPr>
          <p:cNvSpPr txBox="1"/>
          <p:nvPr/>
        </p:nvSpPr>
        <p:spPr>
          <a:xfrm>
            <a:off x="684212" y="1353994"/>
            <a:ext cx="3976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i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EBA6E-090D-4F24-8CB6-F8FA5B354F88}"/>
              </a:ext>
            </a:extLst>
          </p:cNvPr>
          <p:cNvSpPr txBox="1"/>
          <p:nvPr/>
        </p:nvSpPr>
        <p:spPr>
          <a:xfrm>
            <a:off x="240327" y="3380763"/>
            <a:ext cx="486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r-FR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F97184A-9E36-4554-8352-77FCD5C8122F}"/>
              </a:ext>
            </a:extLst>
          </p:cNvPr>
          <p:cNvSpPr txBox="1"/>
          <p:nvPr/>
        </p:nvSpPr>
        <p:spPr>
          <a:xfrm>
            <a:off x="793410" y="357173"/>
            <a:ext cx="2436900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Espoir GAF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64" y="1353994"/>
            <a:ext cx="3930629" cy="2637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55C0DD2-4E87-4D34-A621-3F074F0EC33D}"/>
              </a:ext>
            </a:extLst>
          </p:cNvPr>
          <p:cNvSpPr txBox="1"/>
          <p:nvPr/>
        </p:nvSpPr>
        <p:spPr>
          <a:xfrm>
            <a:off x="4660593" y="1413271"/>
            <a:ext cx="2127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Emilie DUARTE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  <a:p>
            <a:r>
              <a:rPr lang="fr-FR" sz="1400" dirty="0" smtClean="0">
                <a:solidFill>
                  <a:srgbClr val="002060"/>
                </a:solidFill>
                <a:latin typeface="Trebuchet MS" panose="020B0603020202020204"/>
              </a:rPr>
              <a:t>La Strasbourgeoise</a:t>
            </a:r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Espoir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86" y="1115452"/>
            <a:ext cx="1735104" cy="3541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55C0DD2-4E87-4D34-A621-3F074F0EC33D}"/>
              </a:ext>
            </a:extLst>
          </p:cNvPr>
          <p:cNvSpPr txBox="1"/>
          <p:nvPr/>
        </p:nvSpPr>
        <p:spPr>
          <a:xfrm>
            <a:off x="6500883" y="3688458"/>
            <a:ext cx="2127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err="1" smtClean="0">
                <a:solidFill>
                  <a:srgbClr val="002060"/>
                </a:solidFill>
                <a:latin typeface="Trebuchet MS" panose="020B0603020202020204"/>
              </a:rPr>
              <a:t>Amaëlle</a:t>
            </a:r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 NEBAS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  <a:p>
            <a:pPr algn="r"/>
            <a:r>
              <a:rPr lang="fr-FR" sz="1400" dirty="0" smtClean="0">
                <a:solidFill>
                  <a:srgbClr val="002060"/>
                </a:solidFill>
                <a:latin typeface="Trebuchet MS" panose="020B0603020202020204"/>
              </a:rPr>
              <a:t>Union Haguenau</a:t>
            </a:r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pPr algn="r"/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pPr algn="r"/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Espoir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696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Assemblée Générale du CDGYM 67 – 10 octobre 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3F80-3D7D-45F1-A0D8-FCCFE527BFF8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F97184A-9E36-4554-8352-77FCD5C8122F}"/>
              </a:ext>
            </a:extLst>
          </p:cNvPr>
          <p:cNvSpPr txBox="1"/>
          <p:nvPr/>
        </p:nvSpPr>
        <p:spPr>
          <a:xfrm>
            <a:off x="793410" y="357174"/>
            <a:ext cx="870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b="1" dirty="0">
              <a:solidFill>
                <a:srgbClr val="00206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5BBC9B6-0E81-4A63-9DFA-B524483E40AE}"/>
              </a:ext>
            </a:extLst>
          </p:cNvPr>
          <p:cNvSpPr txBox="1"/>
          <p:nvPr/>
        </p:nvSpPr>
        <p:spPr>
          <a:xfrm>
            <a:off x="684212" y="1353994"/>
            <a:ext cx="3976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i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EBA6E-090D-4F24-8CB6-F8FA5B354F88}"/>
              </a:ext>
            </a:extLst>
          </p:cNvPr>
          <p:cNvSpPr txBox="1"/>
          <p:nvPr/>
        </p:nvSpPr>
        <p:spPr>
          <a:xfrm>
            <a:off x="240327" y="3380763"/>
            <a:ext cx="486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r-FR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F97184A-9E36-4554-8352-77FCD5C8122F}"/>
              </a:ext>
            </a:extLst>
          </p:cNvPr>
          <p:cNvSpPr txBox="1"/>
          <p:nvPr/>
        </p:nvSpPr>
        <p:spPr>
          <a:xfrm>
            <a:off x="793410" y="357174"/>
            <a:ext cx="2436900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Espoir GAF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5" name="Picture 2" descr="Résultat de recherche d'images pour &quot;GYM ORIANE SEGAUX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94" y="1131618"/>
            <a:ext cx="3537415" cy="2414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55C0DD2-4E87-4D34-A621-3F074F0EC33D}"/>
              </a:ext>
            </a:extLst>
          </p:cNvPr>
          <p:cNvSpPr txBox="1"/>
          <p:nvPr/>
        </p:nvSpPr>
        <p:spPr>
          <a:xfrm>
            <a:off x="914399" y="3546319"/>
            <a:ext cx="2315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Oriane SEGAUX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  <a:p>
            <a:r>
              <a:rPr lang="fr-FR" sz="1400" dirty="0" smtClean="0">
                <a:solidFill>
                  <a:srgbClr val="002060"/>
                </a:solidFill>
                <a:latin typeface="Trebuchet MS" panose="020B0603020202020204"/>
              </a:rPr>
              <a:t>Union Haguenau</a:t>
            </a:r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Espoir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" r="54368"/>
          <a:stretch/>
        </p:blipFill>
        <p:spPr>
          <a:xfrm>
            <a:off x="5064425" y="1131618"/>
            <a:ext cx="2315911" cy="4164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055C0DD2-4E87-4D34-A621-3F074F0EC33D}"/>
              </a:ext>
            </a:extLst>
          </p:cNvPr>
          <p:cNvSpPr txBox="1"/>
          <p:nvPr/>
        </p:nvSpPr>
        <p:spPr>
          <a:xfrm>
            <a:off x="5144874" y="5295730"/>
            <a:ext cx="2315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rgbClr val="002060"/>
                </a:solidFill>
                <a:latin typeface="Trebuchet MS" panose="020B0603020202020204"/>
              </a:rPr>
              <a:t>Mathilda</a:t>
            </a:r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 ESCHMANN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  <a:p>
            <a:r>
              <a:rPr lang="fr-FR" sz="1400" dirty="0" smtClean="0">
                <a:solidFill>
                  <a:srgbClr val="002060"/>
                </a:solidFill>
                <a:latin typeface="Trebuchet MS" panose="020B0603020202020204"/>
              </a:rPr>
              <a:t>Union Haguenau</a:t>
            </a:r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Espoir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12" y="1131618"/>
            <a:ext cx="3195679" cy="3683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055C0DD2-4E87-4D34-A621-3F074F0EC33D}"/>
              </a:ext>
            </a:extLst>
          </p:cNvPr>
          <p:cNvSpPr txBox="1"/>
          <p:nvPr/>
        </p:nvSpPr>
        <p:spPr>
          <a:xfrm>
            <a:off x="8308461" y="4807353"/>
            <a:ext cx="2315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Alice SCHEER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  <a:p>
            <a:r>
              <a:rPr lang="fr-FR" sz="1400" dirty="0" smtClean="0">
                <a:solidFill>
                  <a:srgbClr val="002060"/>
                </a:solidFill>
                <a:latin typeface="Trebuchet MS" panose="020B0603020202020204"/>
              </a:rPr>
              <a:t>SG Brumath</a:t>
            </a:r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Espoir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8942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Assemblée Générale du CDGYM 67 – 10 octobre 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3F80-3D7D-45F1-A0D8-FCCFE527BFF8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F97184A-9E36-4554-8352-77FCD5C8122F}"/>
              </a:ext>
            </a:extLst>
          </p:cNvPr>
          <p:cNvSpPr txBox="1"/>
          <p:nvPr/>
        </p:nvSpPr>
        <p:spPr>
          <a:xfrm>
            <a:off x="793410" y="357174"/>
            <a:ext cx="870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b="1" dirty="0">
              <a:solidFill>
                <a:srgbClr val="00206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5BBC9B6-0E81-4A63-9DFA-B524483E40AE}"/>
              </a:ext>
            </a:extLst>
          </p:cNvPr>
          <p:cNvSpPr txBox="1"/>
          <p:nvPr/>
        </p:nvSpPr>
        <p:spPr>
          <a:xfrm>
            <a:off x="684212" y="1353994"/>
            <a:ext cx="3976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i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EBA6E-090D-4F24-8CB6-F8FA5B354F88}"/>
              </a:ext>
            </a:extLst>
          </p:cNvPr>
          <p:cNvSpPr txBox="1"/>
          <p:nvPr/>
        </p:nvSpPr>
        <p:spPr>
          <a:xfrm>
            <a:off x="240327" y="3380763"/>
            <a:ext cx="486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r-FR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F97184A-9E36-4554-8352-77FCD5C8122F}"/>
              </a:ext>
            </a:extLst>
          </p:cNvPr>
          <p:cNvSpPr txBox="1"/>
          <p:nvPr/>
        </p:nvSpPr>
        <p:spPr>
          <a:xfrm>
            <a:off x="793410" y="357174"/>
            <a:ext cx="2436900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Espoir GAM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55C0DD2-4E87-4D34-A621-3F074F0EC33D}"/>
              </a:ext>
            </a:extLst>
          </p:cNvPr>
          <p:cNvSpPr txBox="1"/>
          <p:nvPr/>
        </p:nvSpPr>
        <p:spPr>
          <a:xfrm>
            <a:off x="5104477" y="5113944"/>
            <a:ext cx="2315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Arthur REINHARDT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  <a:p>
            <a:r>
              <a:rPr lang="fr-FR" sz="1400" dirty="0" smtClean="0">
                <a:solidFill>
                  <a:srgbClr val="002060"/>
                </a:solidFill>
                <a:latin typeface="Trebuchet MS" panose="020B0603020202020204"/>
              </a:rPr>
              <a:t>SG </a:t>
            </a:r>
            <a:r>
              <a:rPr lang="fr-FR" sz="1400" dirty="0" err="1" smtClean="0">
                <a:solidFill>
                  <a:srgbClr val="002060"/>
                </a:solidFill>
                <a:latin typeface="Trebuchet MS" panose="020B0603020202020204"/>
              </a:rPr>
              <a:t>Oberhoffen</a:t>
            </a:r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Espoir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10" y="1097211"/>
            <a:ext cx="1391570" cy="382817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55C0DD2-4E87-4D34-A621-3F074F0EC33D}"/>
              </a:ext>
            </a:extLst>
          </p:cNvPr>
          <p:cNvSpPr txBox="1"/>
          <p:nvPr/>
        </p:nvSpPr>
        <p:spPr>
          <a:xfrm>
            <a:off x="2285377" y="1078438"/>
            <a:ext cx="2315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2060"/>
                </a:solidFill>
                <a:latin typeface="Trebuchet MS" panose="020B0603020202020204"/>
              </a:rPr>
              <a:t>Amine </a:t>
            </a:r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ZEKRI-BOURLETT</a:t>
            </a:r>
            <a:endParaRPr lang="fr-FR" sz="1400" dirty="0" smtClean="0">
              <a:solidFill>
                <a:srgbClr val="002060"/>
              </a:solidFill>
              <a:latin typeface="Trebuchet MS" panose="020B0603020202020204"/>
            </a:endParaRPr>
          </a:p>
          <a:p>
            <a:r>
              <a:rPr lang="fr-FR" sz="1400" dirty="0" smtClean="0">
                <a:solidFill>
                  <a:srgbClr val="002060"/>
                </a:solidFill>
                <a:latin typeface="Trebuchet MS" panose="020B0603020202020204"/>
              </a:rPr>
              <a:t>SG </a:t>
            </a:r>
            <a:r>
              <a:rPr lang="fr-FR" sz="1400" dirty="0" err="1" smtClean="0">
                <a:solidFill>
                  <a:srgbClr val="002060"/>
                </a:solidFill>
                <a:latin typeface="Trebuchet MS" panose="020B0603020202020204"/>
              </a:rPr>
              <a:t>Oberhoffen</a:t>
            </a:r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Espoir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632" y="535052"/>
            <a:ext cx="1180282" cy="384318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55C0DD2-4E87-4D34-A621-3F074F0EC33D}"/>
              </a:ext>
            </a:extLst>
          </p:cNvPr>
          <p:cNvSpPr txBox="1"/>
          <p:nvPr/>
        </p:nvSpPr>
        <p:spPr>
          <a:xfrm>
            <a:off x="8112347" y="538940"/>
            <a:ext cx="2315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Aymeric FUHRMANN</a:t>
            </a:r>
          </a:p>
          <a:p>
            <a:r>
              <a:rPr lang="fr-FR" sz="1400" dirty="0" smtClean="0">
                <a:solidFill>
                  <a:srgbClr val="002060"/>
                </a:solidFill>
                <a:latin typeface="Trebuchet MS" panose="020B0603020202020204"/>
              </a:rPr>
              <a:t>SG </a:t>
            </a:r>
            <a:r>
              <a:rPr lang="fr-FR" sz="1400" dirty="0" err="1" smtClean="0">
                <a:solidFill>
                  <a:srgbClr val="002060"/>
                </a:solidFill>
                <a:latin typeface="Trebuchet MS" panose="020B0603020202020204"/>
              </a:rPr>
              <a:t>Oberhoffen</a:t>
            </a:r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Espoir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0825" y="1990909"/>
            <a:ext cx="1142167" cy="392655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055C0DD2-4E87-4D34-A621-3F074F0EC33D}"/>
              </a:ext>
            </a:extLst>
          </p:cNvPr>
          <p:cNvSpPr txBox="1"/>
          <p:nvPr/>
        </p:nvSpPr>
        <p:spPr>
          <a:xfrm>
            <a:off x="8104914" y="4987032"/>
            <a:ext cx="2315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Romain LABROUSSE</a:t>
            </a:r>
          </a:p>
          <a:p>
            <a:pPr algn="r"/>
            <a:r>
              <a:rPr lang="fr-FR" sz="1400" dirty="0" smtClean="0">
                <a:solidFill>
                  <a:srgbClr val="002060"/>
                </a:solidFill>
                <a:latin typeface="Trebuchet MS" panose="020B0603020202020204"/>
              </a:rPr>
              <a:t>SG </a:t>
            </a:r>
            <a:r>
              <a:rPr lang="fr-FR" sz="1400" dirty="0" err="1" smtClean="0">
                <a:solidFill>
                  <a:srgbClr val="002060"/>
                </a:solidFill>
                <a:latin typeface="Trebuchet MS" panose="020B0603020202020204"/>
              </a:rPr>
              <a:t>Oberhoffen</a:t>
            </a:r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pPr algn="r"/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pPr algn="r"/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Espoir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5883" y="2484543"/>
            <a:ext cx="1308593" cy="348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9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Assemblée Générale du CDGYM 67 – 10 octobre 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3F80-3D7D-45F1-A0D8-FCCFE527BFF8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F97184A-9E36-4554-8352-77FCD5C8122F}"/>
              </a:ext>
            </a:extLst>
          </p:cNvPr>
          <p:cNvSpPr txBox="1"/>
          <p:nvPr/>
        </p:nvSpPr>
        <p:spPr>
          <a:xfrm>
            <a:off x="793410" y="357174"/>
            <a:ext cx="870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b="1" dirty="0">
              <a:solidFill>
                <a:srgbClr val="00206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5BBC9B6-0E81-4A63-9DFA-B524483E40AE}"/>
              </a:ext>
            </a:extLst>
          </p:cNvPr>
          <p:cNvSpPr txBox="1"/>
          <p:nvPr/>
        </p:nvSpPr>
        <p:spPr>
          <a:xfrm>
            <a:off x="684212" y="1353994"/>
            <a:ext cx="3976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i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EBA6E-090D-4F24-8CB6-F8FA5B354F88}"/>
              </a:ext>
            </a:extLst>
          </p:cNvPr>
          <p:cNvSpPr txBox="1"/>
          <p:nvPr/>
        </p:nvSpPr>
        <p:spPr>
          <a:xfrm>
            <a:off x="240327" y="3380763"/>
            <a:ext cx="486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r-FR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F97184A-9E36-4554-8352-77FCD5C8122F}"/>
              </a:ext>
            </a:extLst>
          </p:cNvPr>
          <p:cNvSpPr txBox="1"/>
          <p:nvPr/>
        </p:nvSpPr>
        <p:spPr>
          <a:xfrm>
            <a:off x="793410" y="357174"/>
            <a:ext cx="2436900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Avenir GAF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656" y="1058256"/>
            <a:ext cx="2909843" cy="3879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55C0DD2-4E87-4D34-A621-3F074F0EC33D}"/>
              </a:ext>
            </a:extLst>
          </p:cNvPr>
          <p:cNvSpPr txBox="1"/>
          <p:nvPr/>
        </p:nvSpPr>
        <p:spPr>
          <a:xfrm>
            <a:off x="4981588" y="4907897"/>
            <a:ext cx="2315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Juliette CERTAIN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  <a:p>
            <a:pPr algn="r"/>
            <a:r>
              <a:rPr lang="fr-FR" sz="1400" dirty="0" smtClean="0">
                <a:solidFill>
                  <a:srgbClr val="002060"/>
                </a:solidFill>
                <a:latin typeface="Trebuchet MS" panose="020B0603020202020204"/>
              </a:rPr>
              <a:t>SG Obernai</a:t>
            </a:r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pPr algn="r"/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pPr algn="r"/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Avenir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10" y="1050762"/>
            <a:ext cx="1761769" cy="4547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55C0DD2-4E87-4D34-A621-3F074F0EC33D}"/>
              </a:ext>
            </a:extLst>
          </p:cNvPr>
          <p:cNvSpPr txBox="1"/>
          <p:nvPr/>
        </p:nvSpPr>
        <p:spPr>
          <a:xfrm>
            <a:off x="2453880" y="1120884"/>
            <a:ext cx="2315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Emma ARTH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  <a:p>
            <a:r>
              <a:rPr lang="fr-FR" sz="1400" dirty="0" smtClean="0">
                <a:solidFill>
                  <a:srgbClr val="002060"/>
                </a:solidFill>
                <a:latin typeface="Trebuchet MS" panose="020B0603020202020204"/>
              </a:rPr>
              <a:t>Union Haguenau</a:t>
            </a:r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Avenir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55C0DD2-4E87-4D34-A621-3F074F0EC33D}"/>
              </a:ext>
            </a:extLst>
          </p:cNvPr>
          <p:cNvSpPr txBox="1"/>
          <p:nvPr/>
        </p:nvSpPr>
        <p:spPr>
          <a:xfrm>
            <a:off x="8867523" y="2998151"/>
            <a:ext cx="227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Savannah </a:t>
            </a:r>
            <a:r>
              <a:rPr lang="fr-FR" sz="1400" b="1" dirty="0" err="1" smtClean="0">
                <a:solidFill>
                  <a:srgbClr val="002060"/>
                </a:solidFill>
                <a:latin typeface="Trebuchet MS" panose="020B0603020202020204"/>
              </a:rPr>
              <a:t>Ponty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  <a:p>
            <a:r>
              <a:rPr lang="fr-FR" sz="1400" dirty="0" smtClean="0">
                <a:solidFill>
                  <a:srgbClr val="002060"/>
                </a:solidFill>
                <a:latin typeface="Trebuchet MS" panose="020B0603020202020204"/>
              </a:rPr>
              <a:t>La Strasbourgeoise</a:t>
            </a:r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Avenir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55C0DD2-4E87-4D34-A621-3F074F0EC33D}"/>
              </a:ext>
            </a:extLst>
          </p:cNvPr>
          <p:cNvSpPr txBox="1"/>
          <p:nvPr/>
        </p:nvSpPr>
        <p:spPr>
          <a:xfrm>
            <a:off x="8822372" y="989237"/>
            <a:ext cx="2315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rgbClr val="002060"/>
                </a:solidFill>
                <a:latin typeface="Trebuchet MS" panose="020B0603020202020204"/>
              </a:rPr>
              <a:t>Lauryne</a:t>
            </a:r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 HOLWECK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  <a:p>
            <a:r>
              <a:rPr lang="fr-FR" sz="1400" dirty="0" err="1" smtClean="0">
                <a:solidFill>
                  <a:srgbClr val="002060"/>
                </a:solidFill>
                <a:latin typeface="Trebuchet MS" panose="020B0603020202020204"/>
              </a:rPr>
              <a:t>Alsatia</a:t>
            </a:r>
            <a:r>
              <a:rPr lang="fr-FR" sz="1400" dirty="0" smtClean="0">
                <a:solidFill>
                  <a:srgbClr val="002060"/>
                </a:solidFill>
                <a:latin typeface="Trebuchet MS" panose="020B0603020202020204"/>
              </a:rPr>
              <a:t> Bischheim</a:t>
            </a:r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Avenir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92440" y="1050762"/>
            <a:ext cx="746760" cy="1024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8138160" y="3053315"/>
            <a:ext cx="746760" cy="1024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56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Assemblée Générale du CDGYM 67 – 10 octobre 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3F80-3D7D-45F1-A0D8-FCCFE527BFF8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F97184A-9E36-4554-8352-77FCD5C8122F}"/>
              </a:ext>
            </a:extLst>
          </p:cNvPr>
          <p:cNvSpPr txBox="1"/>
          <p:nvPr/>
        </p:nvSpPr>
        <p:spPr>
          <a:xfrm>
            <a:off x="793410" y="357174"/>
            <a:ext cx="870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b="1" dirty="0">
              <a:solidFill>
                <a:srgbClr val="00206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5BBC9B6-0E81-4A63-9DFA-B524483E40AE}"/>
              </a:ext>
            </a:extLst>
          </p:cNvPr>
          <p:cNvSpPr txBox="1"/>
          <p:nvPr/>
        </p:nvSpPr>
        <p:spPr>
          <a:xfrm>
            <a:off x="684212" y="1353994"/>
            <a:ext cx="3976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i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EBA6E-090D-4F24-8CB6-F8FA5B354F88}"/>
              </a:ext>
            </a:extLst>
          </p:cNvPr>
          <p:cNvSpPr txBox="1"/>
          <p:nvPr/>
        </p:nvSpPr>
        <p:spPr>
          <a:xfrm>
            <a:off x="240327" y="3380763"/>
            <a:ext cx="486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r-FR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F97184A-9E36-4554-8352-77FCD5C8122F}"/>
              </a:ext>
            </a:extLst>
          </p:cNvPr>
          <p:cNvSpPr txBox="1"/>
          <p:nvPr/>
        </p:nvSpPr>
        <p:spPr>
          <a:xfrm>
            <a:off x="793410" y="357174"/>
            <a:ext cx="2436900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Avenir GAM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55C0DD2-4E87-4D34-A621-3F074F0EC33D}"/>
              </a:ext>
            </a:extLst>
          </p:cNvPr>
          <p:cNvSpPr txBox="1"/>
          <p:nvPr/>
        </p:nvSpPr>
        <p:spPr>
          <a:xfrm>
            <a:off x="1116598" y="1068093"/>
            <a:ext cx="2315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Elias LAURAIN</a:t>
            </a:r>
          </a:p>
          <a:p>
            <a:pPr algn="r"/>
            <a:r>
              <a:rPr lang="fr-FR" sz="1400" dirty="0" smtClean="0">
                <a:solidFill>
                  <a:srgbClr val="002060"/>
                </a:solidFill>
                <a:latin typeface="Trebuchet MS" panose="020B0603020202020204"/>
              </a:rPr>
              <a:t>SG </a:t>
            </a:r>
            <a:r>
              <a:rPr lang="fr-FR" sz="1400" dirty="0" err="1" smtClean="0">
                <a:solidFill>
                  <a:srgbClr val="002060"/>
                </a:solidFill>
                <a:latin typeface="Trebuchet MS" panose="020B0603020202020204"/>
              </a:rPr>
              <a:t>Oberhoffen</a:t>
            </a:r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pPr algn="r"/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pPr algn="r"/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Avenir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952" y="1068093"/>
            <a:ext cx="1522740" cy="433347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55C0DD2-4E87-4D34-A621-3F074F0EC33D}"/>
              </a:ext>
            </a:extLst>
          </p:cNvPr>
          <p:cNvSpPr txBox="1"/>
          <p:nvPr/>
        </p:nvSpPr>
        <p:spPr>
          <a:xfrm>
            <a:off x="8529889" y="1061606"/>
            <a:ext cx="2315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Gauthier OFFNER</a:t>
            </a:r>
          </a:p>
          <a:p>
            <a:r>
              <a:rPr lang="fr-FR" sz="1400" dirty="0" smtClean="0">
                <a:solidFill>
                  <a:srgbClr val="002060"/>
                </a:solidFill>
                <a:latin typeface="Trebuchet MS" panose="020B0603020202020204"/>
              </a:rPr>
              <a:t>SG </a:t>
            </a:r>
            <a:r>
              <a:rPr lang="fr-FR" sz="1400" dirty="0" err="1" smtClean="0">
                <a:solidFill>
                  <a:srgbClr val="002060"/>
                </a:solidFill>
                <a:latin typeface="Trebuchet MS" panose="020B0603020202020204"/>
              </a:rPr>
              <a:t>Oberhoffen</a:t>
            </a:r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Avenir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689" y="1068093"/>
            <a:ext cx="1551757" cy="436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8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Assemblée Générale du CDGYM 67 – 10 octobre 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3F80-3D7D-45F1-A0D8-FCCFE527BFF8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F97184A-9E36-4554-8352-77FCD5C8122F}"/>
              </a:ext>
            </a:extLst>
          </p:cNvPr>
          <p:cNvSpPr txBox="1"/>
          <p:nvPr/>
        </p:nvSpPr>
        <p:spPr>
          <a:xfrm>
            <a:off x="793410" y="357174"/>
            <a:ext cx="870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b="1" dirty="0">
              <a:solidFill>
                <a:srgbClr val="00206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5BBC9B6-0E81-4A63-9DFA-B524483E40AE}"/>
              </a:ext>
            </a:extLst>
          </p:cNvPr>
          <p:cNvSpPr txBox="1"/>
          <p:nvPr/>
        </p:nvSpPr>
        <p:spPr>
          <a:xfrm>
            <a:off x="684212" y="1353994"/>
            <a:ext cx="3976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i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EBA6E-090D-4F24-8CB6-F8FA5B354F88}"/>
              </a:ext>
            </a:extLst>
          </p:cNvPr>
          <p:cNvSpPr txBox="1"/>
          <p:nvPr/>
        </p:nvSpPr>
        <p:spPr>
          <a:xfrm>
            <a:off x="240327" y="3380763"/>
            <a:ext cx="486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r-FR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F97184A-9E36-4554-8352-77FCD5C8122F}"/>
              </a:ext>
            </a:extLst>
          </p:cNvPr>
          <p:cNvSpPr txBox="1"/>
          <p:nvPr/>
        </p:nvSpPr>
        <p:spPr>
          <a:xfrm>
            <a:off x="793410" y="357174"/>
            <a:ext cx="2436900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Espoir GR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69" y="1196410"/>
            <a:ext cx="2561905" cy="3750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708" y="1196410"/>
            <a:ext cx="2510734" cy="3766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76" y="1196410"/>
            <a:ext cx="2750481" cy="3750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55C0DD2-4E87-4D34-A621-3F074F0EC33D}"/>
              </a:ext>
            </a:extLst>
          </p:cNvPr>
          <p:cNvSpPr txBox="1"/>
          <p:nvPr/>
        </p:nvSpPr>
        <p:spPr>
          <a:xfrm>
            <a:off x="1527863" y="4930478"/>
            <a:ext cx="2315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Line POUVREAUX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  <a:p>
            <a:pPr algn="r"/>
            <a:r>
              <a:rPr lang="fr-FR" sz="1400" dirty="0" smtClean="0">
                <a:solidFill>
                  <a:srgbClr val="002060"/>
                </a:solidFill>
                <a:latin typeface="Trebuchet MS" panose="020B0603020202020204"/>
              </a:rPr>
              <a:t>Union </a:t>
            </a:r>
            <a:r>
              <a:rPr lang="fr-FR" sz="1400" dirty="0" err="1" smtClean="0">
                <a:solidFill>
                  <a:srgbClr val="002060"/>
                </a:solidFill>
                <a:latin typeface="Trebuchet MS" panose="020B0603020202020204"/>
              </a:rPr>
              <a:t>Hoerdt</a:t>
            </a:r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pPr algn="r"/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pPr algn="r"/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Avenir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55C0DD2-4E87-4D34-A621-3F074F0EC33D}"/>
              </a:ext>
            </a:extLst>
          </p:cNvPr>
          <p:cNvSpPr txBox="1"/>
          <p:nvPr/>
        </p:nvSpPr>
        <p:spPr>
          <a:xfrm>
            <a:off x="4831531" y="4957325"/>
            <a:ext cx="2315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Elise KNEPFLER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  <a:p>
            <a:pPr algn="r"/>
            <a:r>
              <a:rPr lang="fr-FR" sz="1400" dirty="0" smtClean="0">
                <a:solidFill>
                  <a:srgbClr val="002060"/>
                </a:solidFill>
                <a:latin typeface="Trebuchet MS" panose="020B0603020202020204"/>
              </a:rPr>
              <a:t>Strasbourg GRS</a:t>
            </a:r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pPr algn="r"/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pPr algn="r"/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Avenir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55C0DD2-4E87-4D34-A621-3F074F0EC33D}"/>
              </a:ext>
            </a:extLst>
          </p:cNvPr>
          <p:cNvSpPr txBox="1"/>
          <p:nvPr/>
        </p:nvSpPr>
        <p:spPr>
          <a:xfrm>
            <a:off x="8228012" y="4930477"/>
            <a:ext cx="2462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Jade LAN YAN SHUN HEITZ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  <a:p>
            <a:pPr algn="r"/>
            <a:r>
              <a:rPr lang="fr-FR" sz="1400" dirty="0" smtClean="0">
                <a:solidFill>
                  <a:srgbClr val="002060"/>
                </a:solidFill>
                <a:latin typeface="Trebuchet MS" panose="020B0603020202020204"/>
              </a:rPr>
              <a:t>Strasbourg </a:t>
            </a:r>
            <a:r>
              <a:rPr lang="fr-FR" sz="1400" dirty="0" err="1" smtClean="0">
                <a:solidFill>
                  <a:srgbClr val="002060"/>
                </a:solidFill>
                <a:latin typeface="Trebuchet MS" panose="020B0603020202020204"/>
              </a:rPr>
              <a:t>Rythmic</a:t>
            </a:r>
            <a:r>
              <a:rPr lang="fr-FR" sz="1400" dirty="0" smtClean="0">
                <a:solidFill>
                  <a:srgbClr val="002060"/>
                </a:solidFill>
                <a:latin typeface="Trebuchet MS" panose="020B0603020202020204"/>
              </a:rPr>
              <a:t> Club</a:t>
            </a:r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pPr algn="r"/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pPr algn="r"/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Avenir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4837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0470" y="687849"/>
            <a:ext cx="11365220" cy="5565468"/>
          </a:xfrm>
          <a:noFill/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fr-FR" sz="3600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800" b="1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9 540 licences pour 41 clubs </a:t>
            </a: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   une diminution de 7% par rapport</a:t>
            </a: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	à la saison dernière et un club en moins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800" i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233 licences en moyenne </a:t>
            </a:r>
            <a:r>
              <a:rPr lang="fr-FR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par club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La majorité des clubs proposent 3 disciplines gymniques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Fidélisation: 56%, soit augmentation de 2%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19 clubs connaissent une baisse des licences (soit 45%); 23 clubs connaissent une hausse des licences (soit 55%)</a:t>
            </a:r>
          </a:p>
          <a:p>
            <a:pPr marL="457200" lvl="1" indent="0">
              <a:buNone/>
            </a:pPr>
            <a:endParaRPr lang="fr-FR" sz="3600" b="1" dirty="0">
              <a:solidFill>
                <a:schemeClr val="bg1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Assemblée Générale du CDGYM 67 – 10 octobre 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3F80-3D7D-45F1-A0D8-FCCFE527BFF8}" type="slidenum">
              <a:rPr lang="fr-FR" smtClean="0"/>
              <a:pPr/>
              <a:t>18</a:t>
            </a:fld>
            <a:endParaRPr lang="fr-FR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459976"/>
              </p:ext>
            </p:extLst>
          </p:nvPr>
        </p:nvGraphicFramePr>
        <p:xfrm>
          <a:off x="5768170" y="0"/>
          <a:ext cx="6121078" cy="3593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6866931"/>
              </p:ext>
            </p:extLst>
          </p:nvPr>
        </p:nvGraphicFramePr>
        <p:xfrm>
          <a:off x="6635931" y="74588"/>
          <a:ext cx="5238569" cy="3792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3371830"/>
              </p:ext>
            </p:extLst>
          </p:nvPr>
        </p:nvGraphicFramePr>
        <p:xfrm>
          <a:off x="6477001" y="178191"/>
          <a:ext cx="5523796" cy="3656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3149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85437"/>
            <a:ext cx="9675130" cy="119168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cap="none" dirty="0" smtClean="0">
                <a:solidFill>
                  <a:schemeClr val="bg1"/>
                </a:solidFill>
              </a:rPr>
              <a:t>Comparaison entre 2018/2019 et 2019/2020:</a:t>
            </a:r>
            <a:endParaRPr lang="fr-FR" cap="none" dirty="0">
              <a:solidFill>
                <a:schemeClr val="bg1"/>
              </a:solidFill>
            </a:endParaRPr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143839"/>
              </p:ext>
            </p:extLst>
          </p:nvPr>
        </p:nvGraphicFramePr>
        <p:xfrm>
          <a:off x="684212" y="1183166"/>
          <a:ext cx="11050210" cy="3721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5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5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5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50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50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50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50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5021">
                  <a:extLst>
                    <a:ext uri="{9D8B030D-6E8A-4147-A177-3AD203B41FA5}">
                      <a16:colId xmlns:a16="http://schemas.microsoft.com/office/drawing/2014/main" val="3738155302"/>
                    </a:ext>
                  </a:extLst>
                </a:gridCol>
                <a:gridCol w="11050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50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30275"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fr-FR" sz="20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dirty="0" smtClean="0">
                          <a:solidFill>
                            <a:schemeClr val="bg1"/>
                          </a:solidFill>
                        </a:rPr>
                        <a:t>GAM</a:t>
                      </a:r>
                      <a:endParaRPr lang="fr-FR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dirty="0" smtClean="0">
                          <a:solidFill>
                            <a:schemeClr val="bg1"/>
                          </a:solidFill>
                        </a:rPr>
                        <a:t>GAF</a:t>
                      </a:r>
                      <a:endParaRPr lang="fr-FR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dirty="0" smtClean="0">
                          <a:solidFill>
                            <a:schemeClr val="bg1"/>
                          </a:solidFill>
                        </a:rPr>
                        <a:t>GR</a:t>
                      </a:r>
                      <a:endParaRPr lang="fr-FR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dirty="0" smtClean="0">
                          <a:solidFill>
                            <a:schemeClr val="bg1"/>
                          </a:solidFill>
                        </a:rPr>
                        <a:t>AERO</a:t>
                      </a:r>
                      <a:endParaRPr lang="fr-FR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i="1" dirty="0" smtClean="0">
                          <a:solidFill>
                            <a:schemeClr val="bg1"/>
                          </a:solidFill>
                        </a:rPr>
                        <a:t>TRAMPO</a:t>
                      </a:r>
                      <a:endParaRPr lang="fr-FR" sz="15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dirty="0" smtClean="0">
                          <a:solidFill>
                            <a:schemeClr val="bg1"/>
                          </a:solidFill>
                        </a:rPr>
                        <a:t>GAC</a:t>
                      </a:r>
                      <a:endParaRPr lang="fr-FR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dirty="0" smtClean="0">
                          <a:solidFill>
                            <a:schemeClr val="bg1"/>
                          </a:solidFill>
                        </a:rPr>
                        <a:t>TMG</a:t>
                      </a:r>
                      <a:endParaRPr lang="fr-FR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dirty="0" smtClean="0">
                          <a:solidFill>
                            <a:schemeClr val="bg1"/>
                          </a:solidFill>
                        </a:rPr>
                        <a:t>GFL</a:t>
                      </a:r>
                      <a:endParaRPr lang="fr-FR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fr-FR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0275"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dirty="0" smtClean="0">
                          <a:solidFill>
                            <a:schemeClr val="bg1"/>
                          </a:solidFill>
                        </a:rPr>
                        <a:t>BAS-RHIN</a:t>
                      </a:r>
                      <a:endParaRPr lang="fr-FR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bg2"/>
                          </a:solidFill>
                        </a:rPr>
                        <a:t>476</a:t>
                      </a:r>
                      <a:endParaRPr lang="fr-FR" sz="20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bg2"/>
                          </a:solidFill>
                        </a:rPr>
                        <a:t>3041</a:t>
                      </a:r>
                      <a:endParaRPr lang="fr-FR" sz="20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bg2"/>
                          </a:solidFill>
                        </a:rPr>
                        <a:t>1214</a:t>
                      </a:r>
                      <a:endParaRPr lang="fr-FR" sz="20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bg2"/>
                          </a:solidFill>
                        </a:rPr>
                        <a:t>18</a:t>
                      </a:r>
                      <a:endParaRPr lang="fr-FR" sz="20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bg2"/>
                          </a:solidFill>
                        </a:rPr>
                        <a:t>140</a:t>
                      </a:r>
                      <a:endParaRPr lang="fr-FR" sz="20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bg2"/>
                          </a:solidFill>
                        </a:rPr>
                        <a:t>183</a:t>
                      </a:r>
                      <a:endParaRPr lang="fr-FR" sz="20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fr-FR" sz="20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bg2"/>
                          </a:solidFill>
                        </a:rPr>
                        <a:t>5173</a:t>
                      </a:r>
                      <a:endParaRPr lang="fr-FR" sz="20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bg2"/>
                          </a:solidFill>
                        </a:rPr>
                        <a:t>10.245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0275"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fr-FR" sz="20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dirty="0" smtClean="0">
                          <a:solidFill>
                            <a:schemeClr val="bg1"/>
                          </a:solidFill>
                        </a:rPr>
                        <a:t>GAM</a:t>
                      </a:r>
                      <a:endParaRPr lang="fr-FR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dirty="0" smtClean="0">
                          <a:solidFill>
                            <a:schemeClr val="bg1"/>
                          </a:solidFill>
                        </a:rPr>
                        <a:t>GAF</a:t>
                      </a:r>
                      <a:endParaRPr lang="fr-FR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dirty="0" smtClean="0">
                          <a:solidFill>
                            <a:schemeClr val="bg1"/>
                          </a:solidFill>
                        </a:rPr>
                        <a:t>GR</a:t>
                      </a:r>
                      <a:endParaRPr lang="fr-FR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dirty="0" smtClean="0">
                          <a:solidFill>
                            <a:schemeClr val="bg1"/>
                          </a:solidFill>
                        </a:rPr>
                        <a:t>AERO</a:t>
                      </a:r>
                      <a:endParaRPr lang="fr-FR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dirty="0" smtClean="0">
                          <a:solidFill>
                            <a:schemeClr val="bg1"/>
                          </a:solidFill>
                        </a:rPr>
                        <a:t>TRAMPO</a:t>
                      </a:r>
                      <a:endParaRPr lang="fr-FR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dirty="0" smtClean="0">
                          <a:solidFill>
                            <a:schemeClr val="bg1"/>
                          </a:solidFill>
                        </a:rPr>
                        <a:t>GAC</a:t>
                      </a:r>
                      <a:endParaRPr lang="fr-FR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dirty="0" smtClean="0">
                          <a:solidFill>
                            <a:schemeClr val="bg1"/>
                          </a:solidFill>
                        </a:rPr>
                        <a:t>TMG</a:t>
                      </a:r>
                      <a:endParaRPr lang="fr-FR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dirty="0" smtClean="0">
                          <a:solidFill>
                            <a:schemeClr val="bg1"/>
                          </a:solidFill>
                        </a:rPr>
                        <a:t>GFL</a:t>
                      </a:r>
                      <a:endParaRPr lang="fr-FR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fr-FR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0275"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dirty="0" smtClean="0">
                          <a:solidFill>
                            <a:schemeClr val="bg1"/>
                          </a:solidFill>
                        </a:rPr>
                        <a:t>BAS-RHIN</a:t>
                      </a:r>
                      <a:endParaRPr lang="fr-FR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508</a:t>
                      </a:r>
                      <a:endParaRPr lang="fr-FR" sz="2000" b="1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2956</a:t>
                      </a:r>
                      <a:endParaRPr lang="fr-FR" sz="2000" b="1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1216</a:t>
                      </a:r>
                      <a:endParaRPr lang="fr-FR" sz="2000" b="1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10</a:t>
                      </a:r>
                      <a:endParaRPr lang="fr-FR" sz="2000" b="1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154</a:t>
                      </a:r>
                      <a:endParaRPr lang="fr-FR" sz="2000" b="1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191</a:t>
                      </a:r>
                      <a:endParaRPr lang="fr-FR" sz="2000" b="1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20</a:t>
                      </a:r>
                      <a:endParaRPr lang="fr-FR" sz="2000" b="1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4485</a:t>
                      </a:r>
                      <a:endParaRPr lang="fr-FR" sz="2000" b="1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9 540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Assemblée Générale du CDGYM 67 – 10 octobre 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3F80-3D7D-45F1-A0D8-FCCFE527BFF8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84212" y="5082116"/>
            <a:ext cx="9675130" cy="11916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r-FR" sz="1800" b="1" i="1" cap="none" dirty="0" smtClean="0">
                <a:solidFill>
                  <a:schemeClr val="bg1"/>
                </a:solidFill>
                <a:sym typeface="Wingdings" panose="05000000000000000000" pitchFamily="2" charset="2"/>
              </a:rPr>
              <a:t> </a:t>
            </a:r>
            <a:r>
              <a:rPr lang="fr-FR" sz="1800" b="1" i="1" cap="none" dirty="0" smtClean="0">
                <a:solidFill>
                  <a:schemeClr val="bg1"/>
                </a:solidFill>
              </a:rPr>
              <a:t>Baisse des licences de </a:t>
            </a:r>
            <a:r>
              <a:rPr lang="fr-FR" sz="1800" b="1" i="1" cap="none" dirty="0">
                <a:solidFill>
                  <a:schemeClr val="bg1"/>
                </a:solidFill>
              </a:rPr>
              <a:t> </a:t>
            </a:r>
            <a:r>
              <a:rPr lang="fr-FR" sz="1800" b="1" i="1" cap="none" dirty="0" smtClean="0">
                <a:solidFill>
                  <a:schemeClr val="bg1"/>
                </a:solidFill>
              </a:rPr>
              <a:t>7  % (soit 705 licences)</a:t>
            </a:r>
            <a:endParaRPr lang="fr-FR" sz="1800" b="1" i="1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1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27112" y="2530024"/>
            <a:ext cx="10313988" cy="2626176"/>
          </a:xfrm>
        </p:spPr>
        <p:txBody>
          <a:bodyPr/>
          <a:lstStyle/>
          <a:p>
            <a:pPr algn="ctr"/>
            <a:r>
              <a:rPr lang="fr-FR" dirty="0" smtClean="0"/>
              <a:t>	</a:t>
            </a:r>
            <a:r>
              <a:rPr lang="fr-F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bienvenue À l'assemblée</a:t>
            </a:r>
            <a:br>
              <a:rPr lang="fr-FR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fr-FR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fr-FR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générale du cdgym 67 </a:t>
            </a:r>
            <a:endParaRPr lang="fr-FR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</p:spPr>
        <p:txBody>
          <a:bodyPr/>
          <a:lstStyle/>
          <a:p>
            <a:r>
              <a:rPr lang="fr-FR" dirty="0" smtClean="0"/>
              <a:t>Assemblée Générale du CDGYM 67 – 10 octobre 2020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350838"/>
            <a:ext cx="5638800" cy="2179186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3F80-3D7D-45F1-A0D8-FCCFE527BFF8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982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2167" y="306661"/>
            <a:ext cx="7674077" cy="769971"/>
          </a:xfrm>
        </p:spPr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D’un point de vue statistiques …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8206" y="1607574"/>
            <a:ext cx="11715416" cy="4370642"/>
          </a:xfrm>
        </p:spPr>
        <p:txBody>
          <a:bodyPr>
            <a:normAutofit lnSpcReduction="10000"/>
          </a:bodyPr>
          <a:lstStyle/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53% de compétiteurs :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La GAF avec 2956 est en tête mais perd 85 licences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La GR reste stable à 1216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La GAM progresse légèrement avec 508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La GAC (191)  et le </a:t>
            </a:r>
            <a:r>
              <a:rPr lang="fr-FR" sz="28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Trampo</a:t>
            </a:r>
            <a:r>
              <a:rPr lang="fr-FR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(154) progressent 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fr-FR" sz="2800" b="1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47% de non compétitives dont 1601 Baby-gym – </a:t>
            </a:r>
            <a:r>
              <a:rPr lang="fr-FR" sz="2800" b="1" i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801 gym-Santé          16 Freestyle et 329 ACCESS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fr-FR" sz="2800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endParaRPr lang="fr-FR" sz="2800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Assemblée Générale du CDGYM 67 – 10 octobre 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3F80-3D7D-45F1-A0D8-FCCFE527BFF8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10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1511300"/>
            <a:ext cx="10821232" cy="3615267"/>
          </a:xfrm>
        </p:spPr>
        <p:txBody>
          <a:bodyPr>
            <a:normAutofit/>
          </a:bodyPr>
          <a:lstStyle/>
          <a:p>
            <a:pPr marL="857250" indent="-857250" algn="ctr">
              <a:buFont typeface="+mj-lt"/>
              <a:buAutoNum type="romanUcPeriod" startAt="3"/>
            </a:pPr>
            <a:r>
              <a:rPr lang="fr-FR" sz="4800" b="1" dirty="0" smtClean="0">
                <a:solidFill>
                  <a:schemeClr val="bg1"/>
                </a:solidFill>
              </a:rPr>
              <a:t>Rapport du secrétaire général:</a:t>
            </a:r>
          </a:p>
          <a:p>
            <a:pPr marL="0" indent="0" algn="ctr">
              <a:buNone/>
            </a:pPr>
            <a:r>
              <a:rPr lang="fr-FR" sz="4800" b="1" dirty="0" smtClean="0">
                <a:solidFill>
                  <a:schemeClr val="bg1"/>
                </a:solidFill>
              </a:rPr>
              <a:t>Philippe GLESSER</a:t>
            </a:r>
            <a:endParaRPr lang="fr-FR" sz="4800" b="1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Assemblée Générale du CDGYM 67 – 10 octobre 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3F80-3D7D-45F1-A0D8-FCCFE527BFF8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385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1511300"/>
            <a:ext cx="10821232" cy="3615267"/>
          </a:xfrm>
        </p:spPr>
        <p:txBody>
          <a:bodyPr>
            <a:normAutofit/>
          </a:bodyPr>
          <a:lstStyle/>
          <a:p>
            <a:pPr marL="857250" indent="-857250" algn="ctr">
              <a:buFont typeface="+mj-lt"/>
              <a:buAutoNum type="romanUcPeriod" startAt="4"/>
            </a:pPr>
            <a:r>
              <a:rPr lang="fr-FR" sz="4400" b="1" dirty="0" smtClean="0">
                <a:solidFill>
                  <a:schemeClr val="bg1"/>
                </a:solidFill>
              </a:rPr>
              <a:t>Rapport Technique: </a:t>
            </a:r>
            <a:endParaRPr lang="fr-FR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sz="4400" b="1" dirty="0" smtClean="0">
                <a:solidFill>
                  <a:schemeClr val="bg1"/>
                </a:solidFill>
              </a:rPr>
              <a:t>Carole HUBER</a:t>
            </a:r>
          </a:p>
          <a:p>
            <a:pPr marL="0" indent="0" algn="ctr">
              <a:buNone/>
            </a:pPr>
            <a:endParaRPr lang="fr-FR" sz="4400" b="1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Assemblée Générale du CDGYM 67 – 10 octobre 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3F80-3D7D-45F1-A0D8-FCCFE527BFF8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77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3777" y="0"/>
            <a:ext cx="11852476" cy="9425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b="1" i="1" dirty="0" smtClean="0">
                <a:latin typeface="Georgia" panose="02040502050405020303" pitchFamily="18" charset="0"/>
              </a:rPr>
              <a:t>Compétitions départementales 2020/2021</a:t>
            </a:r>
            <a:endParaRPr lang="fr-FR" sz="4000" b="1" i="1" dirty="0">
              <a:latin typeface="Georgia" panose="02040502050405020303" pitchFamily="18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84212" y="6366400"/>
            <a:ext cx="7543800" cy="266700"/>
          </a:xfrm>
        </p:spPr>
        <p:txBody>
          <a:bodyPr/>
          <a:lstStyle/>
          <a:p>
            <a:r>
              <a:rPr lang="fr-FR" dirty="0" smtClean="0"/>
              <a:t>Assemblée Générale du CDGYM 67 – 10 octobre 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845800" y="6287950"/>
            <a:ext cx="659644" cy="368300"/>
          </a:xfrm>
        </p:spPr>
        <p:txBody>
          <a:bodyPr/>
          <a:lstStyle/>
          <a:p>
            <a:fld id="{FDF03F80-3D7D-45F1-A0D8-FCCFE527BFF8}" type="slidenum">
              <a:rPr lang="fr-FR" smtClean="0"/>
              <a:pPr/>
              <a:t>23</a:t>
            </a:fld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33174"/>
              </p:ext>
            </p:extLst>
          </p:nvPr>
        </p:nvGraphicFramePr>
        <p:xfrm>
          <a:off x="823827" y="1093567"/>
          <a:ext cx="10392813" cy="5203912"/>
        </p:xfrm>
        <a:graphic>
          <a:graphicData uri="http://schemas.openxmlformats.org/drawingml/2006/table">
            <a:tbl>
              <a:tblPr firstRow="1" firstCol="1" bandRow="1"/>
              <a:tblGrid>
                <a:gridCol w="6302940">
                  <a:extLst>
                    <a:ext uri="{9D8B030D-6E8A-4147-A177-3AD203B41FA5}">
                      <a16:colId xmlns:a16="http://schemas.microsoft.com/office/drawing/2014/main" val="2435214732"/>
                    </a:ext>
                  </a:extLst>
                </a:gridCol>
                <a:gridCol w="1729326">
                  <a:extLst>
                    <a:ext uri="{9D8B030D-6E8A-4147-A177-3AD203B41FA5}">
                      <a16:colId xmlns:a16="http://schemas.microsoft.com/office/drawing/2014/main" val="2367536475"/>
                    </a:ext>
                  </a:extLst>
                </a:gridCol>
                <a:gridCol w="2360547">
                  <a:extLst>
                    <a:ext uri="{9D8B030D-6E8A-4147-A177-3AD203B41FA5}">
                      <a16:colId xmlns:a16="http://schemas.microsoft.com/office/drawing/2014/main" val="3544048032"/>
                    </a:ext>
                  </a:extLst>
                </a:gridCol>
              </a:tblGrid>
              <a:tr h="353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mbria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Intitulé compétition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48" marR="4934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Cambria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Date(s)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48" marR="4934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Cambria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Organisateurs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48" marR="4934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400933"/>
                  </a:ext>
                </a:extLst>
              </a:tr>
              <a:tr h="31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 Championnat Départemental individuel Fédéral, Régional, Nationale A B C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48" marR="4934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08/11/2020</a:t>
                      </a:r>
                    </a:p>
                  </a:txBody>
                  <a:tcPr marL="49348" marR="4934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 SAVERNE</a:t>
                      </a:r>
                    </a:p>
                  </a:txBody>
                  <a:tcPr marL="49348" marR="4934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8508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GAM et GAF : Championnat Départemental FEDERAL A Equipe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48" marR="4934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et </a:t>
                      </a:r>
                      <a:r>
                        <a:rPr lang="fr-FR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13/12/2020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i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 et 10/01/2021 ou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i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23 et 24/01/2021</a:t>
                      </a:r>
                      <a:endParaRPr lang="fr-FR" sz="11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48" marR="4934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ERSTEIN EN GAM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EN GAF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48" marR="4934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718823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Championnat Départemental Equipe Performance Régionale GAM et GAF 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48" marR="4934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037903"/>
                  </a:ext>
                </a:extLst>
              </a:tr>
              <a:tr h="365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 67+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 </a:t>
                      </a: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Championnat Départemental TIR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48" marR="4934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13/12/2020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i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 et 10/01/2021 ou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i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23 et 24/01/2021</a:t>
                      </a:r>
                      <a:endParaRPr lang="fr-FR" sz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48" marR="4934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48" marR="4934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054194"/>
                  </a:ext>
                </a:extLst>
              </a:tr>
              <a:tr h="365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GAC Championnat Départemental 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48" marR="4934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17/01/2021</a:t>
                      </a:r>
                    </a:p>
                  </a:txBody>
                  <a:tcPr marL="49348" marR="4934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BRUMATH</a:t>
                      </a:r>
                    </a:p>
                  </a:txBody>
                  <a:tcPr marL="49348" marR="4934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539105"/>
                  </a:ext>
                </a:extLst>
              </a:tr>
              <a:tr h="561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Championnat Départemental Individuel Performance GAM et GAF + Performance Régionale GAM et GAF +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Fédéral A GAM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48" marR="4934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et 31/01/2021</a:t>
                      </a:r>
                    </a:p>
                  </a:txBody>
                  <a:tcPr marL="49348" marR="4934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HAGUENAU</a:t>
                      </a:r>
                    </a:p>
                  </a:txBody>
                  <a:tcPr marL="49348" marR="4934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534054"/>
                  </a:ext>
                </a:extLst>
              </a:tr>
              <a:tr h="374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GAM et GAF : Championnat Départemental Equipe 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</a:t>
                      </a: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9348" marR="4934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 et 07/02/2021</a:t>
                      </a:r>
                    </a:p>
                  </a:txBody>
                  <a:tcPr marL="49348" marR="4934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48" marR="4934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257087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 : Championnat Départemental Ensembles GR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48" marR="4934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et 14/02/2021</a:t>
                      </a:r>
                    </a:p>
                  </a:txBody>
                  <a:tcPr marL="49348" marR="4934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ILLKIRCH</a:t>
                      </a:r>
                    </a:p>
                  </a:txBody>
                  <a:tcPr marL="49348" marR="4934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334018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GAM et GAF : </a:t>
                      </a:r>
                      <a:r>
                        <a:rPr lang="fr-FR" sz="1200" b="1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Challenge </a:t>
                      </a: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Départemental Fédéral B Equipe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48" marR="4934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et 21/02/2021</a:t>
                      </a:r>
                    </a:p>
                  </a:txBody>
                  <a:tcPr marL="49348" marR="4934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CONCORDIA SCHILTIGHEIM</a:t>
                      </a:r>
                    </a:p>
                  </a:txBody>
                  <a:tcPr marL="49348" marR="4934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255612"/>
                  </a:ext>
                </a:extLst>
              </a:tr>
              <a:tr h="392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 : Coupe Formation Niveau 2 et 3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48" marR="4934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13/03/2021</a:t>
                      </a:r>
                    </a:p>
                  </a:txBody>
                  <a:tcPr marL="49348" marR="4934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HOERDT</a:t>
                      </a:r>
                    </a:p>
                  </a:txBody>
                  <a:tcPr marL="49348" marR="4934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511086"/>
                  </a:ext>
                </a:extLst>
              </a:tr>
              <a:tr h="296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GAF : Championnat Départemental Individuel Fédéral A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48" marR="4934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et 21/03/2021</a:t>
                      </a:r>
                    </a:p>
                  </a:txBody>
                  <a:tcPr marL="49348" marR="4934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GAMBSHEIM</a:t>
                      </a:r>
                    </a:p>
                  </a:txBody>
                  <a:tcPr marL="49348" marR="4934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894730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GAM et GAF :  Championnat Départemental Fédéral B Equipe Excellence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48" marR="4934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et 25/04/2021</a:t>
                      </a:r>
                    </a:p>
                  </a:txBody>
                  <a:tcPr marL="49348" marR="4934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48" marR="4934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944325"/>
                  </a:ext>
                </a:extLst>
              </a:tr>
              <a:tr h="289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GAM et GAF : Championnat Départemental Fédéral A et B Equipe Honneur 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48" marR="4934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et 13/06/2021</a:t>
                      </a:r>
                    </a:p>
                  </a:txBody>
                  <a:tcPr marL="49348" marR="4934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INGWILLER</a:t>
                      </a:r>
                    </a:p>
                  </a:txBody>
                  <a:tcPr marL="49348" marR="4934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289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18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1511300"/>
            <a:ext cx="10821232" cy="3615267"/>
          </a:xfrm>
        </p:spPr>
        <p:txBody>
          <a:bodyPr>
            <a:normAutofit/>
          </a:bodyPr>
          <a:lstStyle/>
          <a:p>
            <a:pPr marL="857250" indent="-857250" algn="ctr">
              <a:buFont typeface="+mj-lt"/>
              <a:buAutoNum type="romanUcPeriod" startAt="5"/>
            </a:pPr>
            <a:r>
              <a:rPr lang="fr-FR" sz="4400" b="1" dirty="0" smtClean="0">
                <a:solidFill>
                  <a:schemeClr val="bg1"/>
                </a:solidFill>
              </a:rPr>
              <a:t>Rapport financier: </a:t>
            </a:r>
          </a:p>
          <a:p>
            <a:pPr marL="0" indent="0" algn="ctr">
              <a:buNone/>
            </a:pPr>
            <a:r>
              <a:rPr lang="fr-FR" sz="4400" b="1" dirty="0" smtClean="0">
                <a:solidFill>
                  <a:schemeClr val="bg1"/>
                </a:solidFill>
              </a:rPr>
              <a:t>       Laetitia DAEFFLER</a:t>
            </a:r>
            <a:endParaRPr lang="fr-FR" sz="4400" b="1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Assemblée Générale du CDGYM 67 – 10 octobre 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3F80-3D7D-45F1-A0D8-FCCFE527BFF8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119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84212" y="6223000"/>
            <a:ext cx="7543800" cy="266700"/>
          </a:xfrm>
        </p:spPr>
        <p:txBody>
          <a:bodyPr/>
          <a:lstStyle/>
          <a:p>
            <a:r>
              <a:rPr lang="fr-FR" dirty="0" smtClean="0"/>
              <a:t>Assemblée Générale du CDGYM 67 – 10 octobre 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3F80-3D7D-45F1-A0D8-FCCFE527BFF8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590799" y="436060"/>
            <a:ext cx="713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/>
                </a:solidFill>
              </a:rPr>
              <a:t>Compte d’exploitation au 31 août 2020</a:t>
            </a:r>
            <a:endParaRPr lang="fr-FR" sz="2800" b="1" i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586577"/>
              </p:ext>
            </p:extLst>
          </p:nvPr>
        </p:nvGraphicFramePr>
        <p:xfrm>
          <a:off x="397818" y="1015517"/>
          <a:ext cx="11291263" cy="56350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2232">
                  <a:extLst>
                    <a:ext uri="{9D8B030D-6E8A-4147-A177-3AD203B41FA5}">
                      <a16:colId xmlns:a16="http://schemas.microsoft.com/office/drawing/2014/main" val="273203065"/>
                    </a:ext>
                  </a:extLst>
                </a:gridCol>
                <a:gridCol w="514073">
                  <a:extLst>
                    <a:ext uri="{9D8B030D-6E8A-4147-A177-3AD203B41FA5}">
                      <a16:colId xmlns:a16="http://schemas.microsoft.com/office/drawing/2014/main" val="3814416339"/>
                    </a:ext>
                  </a:extLst>
                </a:gridCol>
                <a:gridCol w="616889">
                  <a:extLst>
                    <a:ext uri="{9D8B030D-6E8A-4147-A177-3AD203B41FA5}">
                      <a16:colId xmlns:a16="http://schemas.microsoft.com/office/drawing/2014/main" val="110676274"/>
                    </a:ext>
                  </a:extLst>
                </a:gridCol>
                <a:gridCol w="782127">
                  <a:extLst>
                    <a:ext uri="{9D8B030D-6E8A-4147-A177-3AD203B41FA5}">
                      <a16:colId xmlns:a16="http://schemas.microsoft.com/office/drawing/2014/main" val="1024472845"/>
                    </a:ext>
                  </a:extLst>
                </a:gridCol>
                <a:gridCol w="866581">
                  <a:extLst>
                    <a:ext uri="{9D8B030D-6E8A-4147-A177-3AD203B41FA5}">
                      <a16:colId xmlns:a16="http://schemas.microsoft.com/office/drawing/2014/main" val="3826018055"/>
                    </a:ext>
                  </a:extLst>
                </a:gridCol>
                <a:gridCol w="646264">
                  <a:extLst>
                    <a:ext uri="{9D8B030D-6E8A-4147-A177-3AD203B41FA5}">
                      <a16:colId xmlns:a16="http://schemas.microsoft.com/office/drawing/2014/main" val="4087022904"/>
                    </a:ext>
                  </a:extLst>
                </a:gridCol>
                <a:gridCol w="297429">
                  <a:extLst>
                    <a:ext uri="{9D8B030D-6E8A-4147-A177-3AD203B41FA5}">
                      <a16:colId xmlns:a16="http://schemas.microsoft.com/office/drawing/2014/main" val="3310378045"/>
                    </a:ext>
                  </a:extLst>
                </a:gridCol>
                <a:gridCol w="2129735">
                  <a:extLst>
                    <a:ext uri="{9D8B030D-6E8A-4147-A177-3AD203B41FA5}">
                      <a16:colId xmlns:a16="http://schemas.microsoft.com/office/drawing/2014/main" val="2988149930"/>
                    </a:ext>
                  </a:extLst>
                </a:gridCol>
                <a:gridCol w="514073">
                  <a:extLst>
                    <a:ext uri="{9D8B030D-6E8A-4147-A177-3AD203B41FA5}">
                      <a16:colId xmlns:a16="http://schemas.microsoft.com/office/drawing/2014/main" val="3550531112"/>
                    </a:ext>
                  </a:extLst>
                </a:gridCol>
                <a:gridCol w="616889">
                  <a:extLst>
                    <a:ext uri="{9D8B030D-6E8A-4147-A177-3AD203B41FA5}">
                      <a16:colId xmlns:a16="http://schemas.microsoft.com/office/drawing/2014/main" val="333292633"/>
                    </a:ext>
                  </a:extLst>
                </a:gridCol>
                <a:gridCol w="866581">
                  <a:extLst>
                    <a:ext uri="{9D8B030D-6E8A-4147-A177-3AD203B41FA5}">
                      <a16:colId xmlns:a16="http://schemas.microsoft.com/office/drawing/2014/main" val="3751123021"/>
                    </a:ext>
                  </a:extLst>
                </a:gridCol>
                <a:gridCol w="866581">
                  <a:extLst>
                    <a:ext uri="{9D8B030D-6E8A-4147-A177-3AD203B41FA5}">
                      <a16:colId xmlns:a16="http://schemas.microsoft.com/office/drawing/2014/main" val="2547294334"/>
                    </a:ext>
                  </a:extLst>
                </a:gridCol>
                <a:gridCol w="561809">
                  <a:extLst>
                    <a:ext uri="{9D8B030D-6E8A-4147-A177-3AD203B41FA5}">
                      <a16:colId xmlns:a16="http://schemas.microsoft.com/office/drawing/2014/main" val="667083205"/>
                    </a:ext>
                  </a:extLst>
                </a:gridCol>
              </a:tblGrid>
              <a:tr h="25915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RECETTES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51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DEPENSES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51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extLst>
                  <a:ext uri="{0D108BD9-81ED-4DB2-BD59-A6C34878D82A}">
                    <a16:rowId xmlns:a16="http://schemas.microsoft.com/office/drawing/2014/main" val="3966278262"/>
                  </a:ext>
                </a:extLst>
              </a:tr>
              <a:tr h="160835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extLst>
                  <a:ext uri="{0D108BD9-81ED-4DB2-BD59-A6C34878D82A}">
                    <a16:rowId xmlns:a16="http://schemas.microsoft.com/office/drawing/2014/main" val="2751699218"/>
                  </a:ext>
                </a:extLst>
              </a:tr>
              <a:tr h="4282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 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Budget Prévisionnel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Réalisé au 31/08/2020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%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 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Budget Prévisionnel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Réalisé au 31/08/2020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%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extLst>
                  <a:ext uri="{0D108BD9-81ED-4DB2-BD59-A6C34878D82A}">
                    <a16:rowId xmlns:a16="http://schemas.microsoft.com/office/drawing/2014/main" val="3109394751"/>
                  </a:ext>
                </a:extLst>
              </a:tr>
              <a:tr h="2321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COMPETITION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24 000,00 €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14 558,00 €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60,66%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COMPETITION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24 000,00 €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12 036,24 €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50,15%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extLst>
                  <a:ext uri="{0D108BD9-81ED-4DB2-BD59-A6C34878D82A}">
                    <a16:rowId xmlns:a16="http://schemas.microsoft.com/office/drawing/2014/main" val="370303856"/>
                  </a:ext>
                </a:extLst>
              </a:tr>
              <a:tr h="2321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STAGES + FORMATION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40 000,00 €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18 589,35 €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46,47%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STAGES + FORMATIONS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22 000,00 €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13 971,35 €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63,51%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extLst>
                  <a:ext uri="{0D108BD9-81ED-4DB2-BD59-A6C34878D82A}">
                    <a16:rowId xmlns:a16="http://schemas.microsoft.com/office/drawing/2014/main" val="2103983932"/>
                  </a:ext>
                </a:extLst>
              </a:tr>
              <a:tr h="2321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SUBVENTIONS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31 300,00 €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31 307,00 €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100,02%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SALAIRES ET CHARGES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32 000,00 €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25 523,44 €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79,76%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extLst>
                  <a:ext uri="{0D108BD9-81ED-4DB2-BD59-A6C34878D82A}">
                    <a16:rowId xmlns:a16="http://schemas.microsoft.com/office/drawing/2014/main" val="2896540836"/>
                  </a:ext>
                </a:extLst>
              </a:tr>
              <a:tr h="232106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</a:rPr>
                        <a:t>CNDS EMPLOI+PSF+REGION 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50" u="none" strike="noStrike" dirty="0">
                          <a:effectLst/>
                        </a:rPr>
                        <a:t>25 000,00 €</a:t>
                      </a:r>
                      <a:endParaRPr lang="fr-FR" sz="105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 dirty="0">
                          <a:effectLst/>
                        </a:rPr>
                        <a:t> </a:t>
                      </a:r>
                      <a:endParaRPr lang="fr-FR" sz="12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0,00%</a:t>
                      </a:r>
                      <a:endParaRPr lang="fr-FR" sz="12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 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 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extLst>
                  <a:ext uri="{0D108BD9-81ED-4DB2-BD59-A6C34878D82A}">
                    <a16:rowId xmlns:a16="http://schemas.microsoft.com/office/drawing/2014/main" val="1524797879"/>
                  </a:ext>
                </a:extLst>
              </a:tr>
              <a:tr h="232106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</a:rPr>
                        <a:t>Sport santé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6 300,00 €</a:t>
                      </a:r>
                      <a:endParaRPr lang="fr-FR" sz="12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>
                          <a:effectLst/>
                        </a:rPr>
                        <a:t> </a:t>
                      </a:r>
                      <a:endParaRPr lang="fr-FR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1" u="none" strike="noStrike" dirty="0">
                          <a:effectLst/>
                        </a:rPr>
                        <a:t>6 307,00 €</a:t>
                      </a:r>
                      <a:endParaRPr lang="fr-FR" sz="12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 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 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extLst>
                  <a:ext uri="{0D108BD9-81ED-4DB2-BD59-A6C34878D82A}">
                    <a16:rowId xmlns:a16="http://schemas.microsoft.com/office/drawing/2014/main" val="3269374342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PLAN DE DEVELOPPEMENT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27 000,00 €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28 654,24 €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106,13%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PLAN DE DEVELOPPEMENT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38 000,00 €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34 051,63 €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89,61%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extLst>
                  <a:ext uri="{0D108BD9-81ED-4DB2-BD59-A6C34878D82A}">
                    <a16:rowId xmlns:a16="http://schemas.microsoft.com/office/drawing/2014/main" val="2002507661"/>
                  </a:ext>
                </a:extLst>
              </a:tr>
              <a:tr h="232106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</a:rPr>
                        <a:t>dont                    Conseil Général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50" u="none" strike="noStrike" dirty="0">
                          <a:effectLst/>
                        </a:rPr>
                        <a:t>15 800,00 €</a:t>
                      </a:r>
                      <a:endParaRPr lang="fr-FR" sz="105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1" u="none" strike="noStrike" dirty="0">
                          <a:effectLst/>
                        </a:rPr>
                        <a:t>15 840,00 €</a:t>
                      </a:r>
                      <a:endParaRPr lang="fr-FR" sz="12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100,25%</a:t>
                      </a:r>
                      <a:endParaRPr lang="fr-FR" sz="12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</a:rPr>
                        <a:t> </a:t>
                      </a:r>
                      <a:r>
                        <a:rPr lang="fr-FR" sz="1200" u="none" strike="noStrike" dirty="0" smtClean="0">
                          <a:effectLst/>
                        </a:rPr>
                        <a:t>dont       </a:t>
                      </a:r>
                      <a:r>
                        <a:rPr lang="fr-FR" sz="1200" u="none" strike="noStrike" dirty="0">
                          <a:effectLst/>
                        </a:rPr>
                        <a:t>Salaires et Charges 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50" u="none" strike="noStrike" dirty="0">
                          <a:effectLst/>
                        </a:rPr>
                        <a:t>35 000,00 €</a:t>
                      </a:r>
                      <a:endParaRPr lang="fr-FR" sz="105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u="none" strike="noStrike" dirty="0">
                          <a:effectLst/>
                        </a:rPr>
                        <a:t> </a:t>
                      </a:r>
                      <a:endParaRPr lang="fr-FR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1" u="none" strike="noStrike" dirty="0">
                          <a:effectLst/>
                        </a:rPr>
                        <a:t>31 449,41 €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89,86%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extLst>
                  <a:ext uri="{0D108BD9-81ED-4DB2-BD59-A6C34878D82A}">
                    <a16:rowId xmlns:a16="http://schemas.microsoft.com/office/drawing/2014/main" val="973105581"/>
                  </a:ext>
                </a:extLst>
              </a:tr>
              <a:tr h="232106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</a:rPr>
                        <a:t>FFG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9 200,00 €</a:t>
                      </a:r>
                      <a:endParaRPr lang="fr-FR" sz="12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>
                          <a:effectLst/>
                        </a:rPr>
                        <a:t> </a:t>
                      </a:r>
                      <a:endParaRPr lang="fr-FR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1" u="none" strike="noStrike" dirty="0">
                          <a:effectLst/>
                        </a:rPr>
                        <a:t>10 003,00 €</a:t>
                      </a:r>
                      <a:endParaRPr lang="fr-FR" sz="12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</a:rPr>
                        <a:t>Intervention et promotion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</a:rPr>
                        <a:t>3 000,00 €</a:t>
                      </a:r>
                      <a:endParaRPr lang="fr-FR" sz="12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1" u="none" strike="noStrike" dirty="0">
                          <a:effectLst/>
                        </a:rPr>
                        <a:t>2 602,22 €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86,74%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extLst>
                  <a:ext uri="{0D108BD9-81ED-4DB2-BD59-A6C34878D82A}">
                    <a16:rowId xmlns:a16="http://schemas.microsoft.com/office/drawing/2014/main" val="469627375"/>
                  </a:ext>
                </a:extLst>
              </a:tr>
              <a:tr h="232106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</a:rPr>
                        <a:t>Intervention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2 000,00 €</a:t>
                      </a:r>
                      <a:endParaRPr lang="fr-FR" sz="12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>
                          <a:effectLst/>
                        </a:rPr>
                        <a:t> </a:t>
                      </a:r>
                      <a:endParaRPr lang="fr-FR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1" u="none" strike="noStrike" dirty="0">
                          <a:effectLst/>
                        </a:rPr>
                        <a:t>2 811,24 €</a:t>
                      </a:r>
                      <a:endParaRPr lang="fr-FR" sz="12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140,56%</a:t>
                      </a:r>
                      <a:endParaRPr lang="fr-FR" sz="12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>
                          <a:effectLst/>
                        </a:rPr>
                        <a:t> 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 dirty="0">
                          <a:effectLst/>
                        </a:rPr>
                        <a:t> 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extLst>
                  <a:ext uri="{0D108BD9-81ED-4DB2-BD59-A6C34878D82A}">
                    <a16:rowId xmlns:a16="http://schemas.microsoft.com/office/drawing/2014/main" val="1050615149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COTISATIONS CLUBS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4 200,00 €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4 150,00 €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98,81%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FRAIS DE FONCTIONNEMENT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12 200,00 €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10 065,12 €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82,50%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extLst>
                  <a:ext uri="{0D108BD9-81ED-4DB2-BD59-A6C34878D82A}">
                    <a16:rowId xmlns:a16="http://schemas.microsoft.com/office/drawing/2014/main" val="429488624"/>
                  </a:ext>
                </a:extLst>
              </a:tr>
              <a:tr h="2321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RECETTES DIVERSES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1 700,00 €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2 871,80 €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168,93%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CHARGES DIVERSES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0,00 €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76,00 €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extLst>
                  <a:ext uri="{0D108BD9-81ED-4DB2-BD59-A6C34878D82A}">
                    <a16:rowId xmlns:a16="http://schemas.microsoft.com/office/drawing/2014/main" val="891814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Dons des bénévoles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1 052,71 €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Déplacement bénévoles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1 052,71 €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extLst>
                  <a:ext uri="{0D108BD9-81ED-4DB2-BD59-A6C34878D82A}">
                    <a16:rowId xmlns:a16="http://schemas.microsoft.com/office/drawing/2014/main" val="1723392050"/>
                  </a:ext>
                </a:extLst>
              </a:tr>
              <a:tr h="23210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 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INVESTISSEMENTS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0,00 €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0,00 €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extLst>
                  <a:ext uri="{0D108BD9-81ED-4DB2-BD59-A6C34878D82A}">
                    <a16:rowId xmlns:a16="http://schemas.microsoft.com/office/drawing/2014/main" val="1895898887"/>
                  </a:ext>
                </a:extLst>
              </a:tr>
              <a:tr h="2321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128 200,00 €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101 183,10 €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78,93%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 dirty="0">
                          <a:effectLst/>
                        </a:rPr>
                        <a:t> 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128 200,00 €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96 776,49 €</a:t>
                      </a:r>
                      <a:endParaRPr lang="fr-FR" sz="1200" b="1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1" u="none" strike="noStrike" dirty="0">
                          <a:effectLst/>
                        </a:rPr>
                        <a:t>75,49%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ctr"/>
                </a:tc>
                <a:extLst>
                  <a:ext uri="{0D108BD9-81ED-4DB2-BD59-A6C34878D82A}">
                    <a16:rowId xmlns:a16="http://schemas.microsoft.com/office/drawing/2014/main" val="907092012"/>
                  </a:ext>
                </a:extLst>
              </a:tr>
              <a:tr h="70485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extLst>
                  <a:ext uri="{0D108BD9-81ED-4DB2-BD59-A6C34878D82A}">
                    <a16:rowId xmlns:a16="http://schemas.microsoft.com/office/drawing/2014/main" val="1465363978"/>
                  </a:ext>
                </a:extLst>
              </a:tr>
              <a:tr h="160835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extLst>
                  <a:ext uri="{0D108BD9-81ED-4DB2-BD59-A6C34878D82A}">
                    <a16:rowId xmlns:a16="http://schemas.microsoft.com/office/drawing/2014/main" val="4130147143"/>
                  </a:ext>
                </a:extLst>
              </a:tr>
              <a:tr h="160835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extLst>
                  <a:ext uri="{0D108BD9-81ED-4DB2-BD59-A6C34878D82A}">
                    <a16:rowId xmlns:a16="http://schemas.microsoft.com/office/drawing/2014/main" val="2681165093"/>
                  </a:ext>
                </a:extLst>
              </a:tr>
              <a:tr h="198677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résultats au  31/08/2020 :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4 406,61 €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9" marR="6929" marT="6929" marB="0" anchor="b"/>
                </a:tc>
                <a:extLst>
                  <a:ext uri="{0D108BD9-81ED-4DB2-BD59-A6C34878D82A}">
                    <a16:rowId xmlns:a16="http://schemas.microsoft.com/office/drawing/2014/main" val="2882963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00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Assemblée Générale du CDGYM 67 – 10 octobre 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3F80-3D7D-45F1-A0D8-FCCFE527BFF8}" type="slidenum">
              <a:rPr lang="fr-FR" smtClean="0"/>
              <a:pPr/>
              <a:t>26</a:t>
            </a:fld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842721"/>
              </p:ext>
            </p:extLst>
          </p:nvPr>
        </p:nvGraphicFramePr>
        <p:xfrm>
          <a:off x="1187864" y="659583"/>
          <a:ext cx="9280734" cy="4936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8985">
                  <a:extLst>
                    <a:ext uri="{9D8B030D-6E8A-4147-A177-3AD203B41FA5}">
                      <a16:colId xmlns:a16="http://schemas.microsoft.com/office/drawing/2014/main" val="3302759297"/>
                    </a:ext>
                  </a:extLst>
                </a:gridCol>
                <a:gridCol w="1381382">
                  <a:extLst>
                    <a:ext uri="{9D8B030D-6E8A-4147-A177-3AD203B41FA5}">
                      <a16:colId xmlns:a16="http://schemas.microsoft.com/office/drawing/2014/main" val="1602227058"/>
                    </a:ext>
                  </a:extLst>
                </a:gridCol>
                <a:gridCol w="3258985">
                  <a:extLst>
                    <a:ext uri="{9D8B030D-6E8A-4147-A177-3AD203B41FA5}">
                      <a16:colId xmlns:a16="http://schemas.microsoft.com/office/drawing/2014/main" val="419273062"/>
                    </a:ext>
                  </a:extLst>
                </a:gridCol>
                <a:gridCol w="1381382">
                  <a:extLst>
                    <a:ext uri="{9D8B030D-6E8A-4147-A177-3AD203B41FA5}">
                      <a16:colId xmlns:a16="http://schemas.microsoft.com/office/drawing/2014/main" val="3661232958"/>
                    </a:ext>
                  </a:extLst>
                </a:gridCol>
              </a:tblGrid>
              <a:tr h="40476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>
                          <a:effectLst/>
                        </a:rPr>
                        <a:t>BILAN AU 31 AOUT 2020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07908"/>
                  </a:ext>
                </a:extLst>
              </a:tr>
              <a:tr h="192745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b"/>
                </a:tc>
                <a:extLst>
                  <a:ext uri="{0D108BD9-81ED-4DB2-BD59-A6C34878D82A}">
                    <a16:rowId xmlns:a16="http://schemas.microsoft.com/office/drawing/2014/main" val="1934218419"/>
                  </a:ext>
                </a:extLst>
              </a:tr>
              <a:tr h="202383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3" marR="6283" marT="62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b"/>
                </a:tc>
                <a:extLst>
                  <a:ext uri="{0D108BD9-81ED-4DB2-BD59-A6C34878D82A}">
                    <a16:rowId xmlns:a16="http://schemas.microsoft.com/office/drawing/2014/main" val="3995542978"/>
                  </a:ext>
                </a:extLst>
              </a:tr>
              <a:tr h="36429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ACTIF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PASSIF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853922"/>
                  </a:ext>
                </a:extLst>
              </a:tr>
              <a:tr h="17327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 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>
                          <a:effectLst/>
                        </a:rPr>
                        <a:t> 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 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b"/>
                </a:tc>
                <a:extLst>
                  <a:ext uri="{0D108BD9-81ED-4DB2-BD59-A6C34878D82A}">
                    <a16:rowId xmlns:a16="http://schemas.microsoft.com/office/drawing/2014/main" val="2890186886"/>
                  </a:ext>
                </a:extLst>
              </a:tr>
              <a:tr h="25828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 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 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 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 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extLst>
                  <a:ext uri="{0D108BD9-81ED-4DB2-BD59-A6C34878D82A}">
                    <a16:rowId xmlns:a16="http://schemas.microsoft.com/office/drawing/2014/main" val="3139512537"/>
                  </a:ext>
                </a:extLst>
              </a:tr>
              <a:tr h="3206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Banque Populaire ( courant )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1 893,42 €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Report à nouveau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91 036,62 €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extLst>
                  <a:ext uri="{0D108BD9-81ED-4DB2-BD59-A6C34878D82A}">
                    <a16:rowId xmlns:a16="http://schemas.microsoft.com/office/drawing/2014/main" val="1905121801"/>
                  </a:ext>
                </a:extLst>
              </a:tr>
              <a:tr h="3206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Banque Populaire ( dépôt )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47,02 €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 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 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extLst>
                  <a:ext uri="{0D108BD9-81ED-4DB2-BD59-A6C34878D82A}">
                    <a16:rowId xmlns:a16="http://schemas.microsoft.com/office/drawing/2014/main" val="2822050384"/>
                  </a:ext>
                </a:extLst>
              </a:tr>
              <a:tr h="3836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Banque Populaire ( Livret sociétaire )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660,70 €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 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 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extLst>
                  <a:ext uri="{0D108BD9-81ED-4DB2-BD59-A6C34878D82A}">
                    <a16:rowId xmlns:a16="http://schemas.microsoft.com/office/drawing/2014/main" val="416824096"/>
                  </a:ext>
                </a:extLst>
              </a:tr>
              <a:tr h="3206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Banque Populaire ( sociales )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300,00 €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Résultat 2019/2020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4 406,61 €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extLst>
                  <a:ext uri="{0D108BD9-81ED-4DB2-BD59-A6C34878D82A}">
                    <a16:rowId xmlns:a16="http://schemas.microsoft.com/office/drawing/2014/main" val="636938590"/>
                  </a:ext>
                </a:extLst>
              </a:tr>
              <a:tr h="3206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Crédit Mutuel ( courant )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43 247,59 €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 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 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extLst>
                  <a:ext uri="{0D108BD9-81ED-4DB2-BD59-A6C34878D82A}">
                    <a16:rowId xmlns:a16="http://schemas.microsoft.com/office/drawing/2014/main" val="3191925117"/>
                  </a:ext>
                </a:extLst>
              </a:tr>
              <a:tr h="3206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Crédit Mutuel ( dépôt )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50 813,03 €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 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 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extLst>
                  <a:ext uri="{0D108BD9-81ED-4DB2-BD59-A6C34878D82A}">
                    <a16:rowId xmlns:a16="http://schemas.microsoft.com/office/drawing/2014/main" val="1158331347"/>
                  </a:ext>
                </a:extLst>
              </a:tr>
              <a:tr h="3206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Crédit Mutuel ( sociales )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10 000,00 €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 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 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extLst>
                  <a:ext uri="{0D108BD9-81ED-4DB2-BD59-A6C34878D82A}">
                    <a16:rowId xmlns:a16="http://schemas.microsoft.com/office/drawing/2014/main" val="3539020986"/>
                  </a:ext>
                </a:extLst>
              </a:tr>
              <a:tr h="3836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Etat de rapprochement bancaire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-11 518,53 €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 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 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extLst>
                  <a:ext uri="{0D108BD9-81ED-4DB2-BD59-A6C34878D82A}">
                    <a16:rowId xmlns:a16="http://schemas.microsoft.com/office/drawing/2014/main" val="3784491324"/>
                  </a:ext>
                </a:extLst>
              </a:tr>
              <a:tr h="25828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 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 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 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 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extLst>
                  <a:ext uri="{0D108BD9-81ED-4DB2-BD59-A6C34878D82A}">
                    <a16:rowId xmlns:a16="http://schemas.microsoft.com/office/drawing/2014/main" val="3539145645"/>
                  </a:ext>
                </a:extLst>
              </a:tr>
              <a:tr h="3758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 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95 443,23 €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 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95 443,23 €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3" marR="6283" marT="6283" marB="0" anchor="ctr"/>
                </a:tc>
                <a:extLst>
                  <a:ext uri="{0D108BD9-81ED-4DB2-BD59-A6C34878D82A}">
                    <a16:rowId xmlns:a16="http://schemas.microsoft.com/office/drawing/2014/main" val="3185204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7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1511300"/>
            <a:ext cx="10821232" cy="3615267"/>
          </a:xfrm>
        </p:spPr>
        <p:txBody>
          <a:bodyPr>
            <a:normAutofit/>
          </a:bodyPr>
          <a:lstStyle/>
          <a:p>
            <a:pPr marL="857250" indent="-857250" algn="ctr">
              <a:buFont typeface="+mj-lt"/>
              <a:buAutoNum type="romanUcPeriod" startAt="6"/>
            </a:pPr>
            <a:r>
              <a:rPr lang="fr-FR" sz="4400" b="1" dirty="0" smtClean="0">
                <a:solidFill>
                  <a:schemeClr val="bg1"/>
                </a:solidFill>
              </a:rPr>
              <a:t>Rapport des réviseurs aux comptes</a:t>
            </a:r>
            <a:endParaRPr lang="fr-FR" sz="4400" b="1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Assemblée Générale du CDGYM 67 – 10 octobre 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3F80-3D7D-45F1-A0D8-FCCFE527BFF8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171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1511300"/>
            <a:ext cx="10821232" cy="3615267"/>
          </a:xfrm>
        </p:spPr>
        <p:txBody>
          <a:bodyPr>
            <a:normAutofit/>
          </a:bodyPr>
          <a:lstStyle/>
          <a:p>
            <a:pPr marL="857250" indent="-857250" algn="ctr">
              <a:buFont typeface="+mj-lt"/>
              <a:buAutoNum type="romanUcPeriod" startAt="7"/>
            </a:pPr>
            <a:r>
              <a:rPr lang="fr-FR" sz="4400" b="1" dirty="0" smtClean="0">
                <a:solidFill>
                  <a:schemeClr val="bg1"/>
                </a:solidFill>
              </a:rPr>
              <a:t>Décharge du Comité</a:t>
            </a:r>
            <a:endParaRPr lang="fr-FR" sz="5400" b="1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Assemblée Générale du CDGYM 67 – 10 octobre 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3F80-3D7D-45F1-A0D8-FCCFE527BFF8}" type="slidenum">
              <a:rPr lang="fr-FR" smtClean="0"/>
              <a:pPr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939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1511300"/>
            <a:ext cx="10821232" cy="3615267"/>
          </a:xfrm>
        </p:spPr>
        <p:txBody>
          <a:bodyPr>
            <a:normAutofit/>
          </a:bodyPr>
          <a:lstStyle/>
          <a:p>
            <a:pPr marL="857250" indent="-857250" algn="ctr">
              <a:buFont typeface="+mj-lt"/>
              <a:buAutoNum type="romanUcPeriod" startAt="8"/>
            </a:pPr>
            <a:r>
              <a:rPr lang="fr-FR" sz="4400" b="1" dirty="0" smtClean="0">
                <a:solidFill>
                  <a:schemeClr val="bg1"/>
                </a:solidFill>
              </a:rPr>
              <a:t>Budget prévisionnel pour la saison 2020/2021</a:t>
            </a:r>
            <a:endParaRPr lang="fr-FR" sz="4400" b="1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Assemblée Générale du CDGYM 67 – 10 octobre 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3F80-3D7D-45F1-A0D8-FCCFE527BFF8}" type="slidenum">
              <a:rPr lang="fr-FR" smtClean="0"/>
              <a:pPr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01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2315" y="114940"/>
            <a:ext cx="8534400" cy="1191684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assemblée générale ORDINAIRE: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8007" y="1230594"/>
            <a:ext cx="10377488" cy="4881355"/>
          </a:xfrm>
        </p:spPr>
        <p:txBody>
          <a:bodyPr>
            <a:norm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fr-FR" b="1" dirty="0" smtClean="0">
                <a:solidFill>
                  <a:schemeClr val="bg1"/>
                </a:solidFill>
              </a:rPr>
              <a:t>Adoption du PV de l’Assemblée Générale du 12 octobre 2019</a:t>
            </a:r>
          </a:p>
          <a:p>
            <a:pPr marL="400050" indent="-400050">
              <a:buFont typeface="+mj-lt"/>
              <a:buAutoNum type="romanUcPeriod"/>
            </a:pPr>
            <a:r>
              <a:rPr lang="fr-FR" b="1" dirty="0" smtClean="0">
                <a:solidFill>
                  <a:schemeClr val="bg1"/>
                </a:solidFill>
              </a:rPr>
              <a:t>Rapport du président: Yves EHRMANN</a:t>
            </a:r>
          </a:p>
          <a:p>
            <a:pPr marL="400050" indent="-400050">
              <a:buFont typeface="+mj-lt"/>
              <a:buAutoNum type="romanUcPeriod"/>
            </a:pPr>
            <a:r>
              <a:rPr lang="fr-FR" b="1" dirty="0" smtClean="0">
                <a:solidFill>
                  <a:schemeClr val="bg1"/>
                </a:solidFill>
              </a:rPr>
              <a:t>Rapport du secrétaire général: Philippe GLESSER</a:t>
            </a:r>
          </a:p>
          <a:p>
            <a:pPr marL="400050" indent="-400050">
              <a:buFont typeface="+mj-lt"/>
              <a:buAutoNum type="romanUcPeriod"/>
            </a:pPr>
            <a:r>
              <a:rPr lang="fr-FR" b="1" dirty="0" smtClean="0">
                <a:solidFill>
                  <a:schemeClr val="bg1"/>
                </a:solidFill>
              </a:rPr>
              <a:t>Rapport des commissions </a:t>
            </a:r>
            <a:endParaRPr lang="fr-FR" b="1" dirty="0">
              <a:solidFill>
                <a:schemeClr val="bg1"/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fr-FR" b="1" dirty="0" smtClean="0">
                <a:solidFill>
                  <a:schemeClr val="bg1"/>
                </a:solidFill>
              </a:rPr>
              <a:t>Rapport financier: Laetitia DAEFFLER</a:t>
            </a:r>
          </a:p>
          <a:p>
            <a:pPr marL="400050" indent="-400050">
              <a:buFont typeface="+mj-lt"/>
              <a:buAutoNum type="romanUcPeriod"/>
            </a:pPr>
            <a:r>
              <a:rPr lang="fr-FR" b="1" dirty="0" smtClean="0">
                <a:solidFill>
                  <a:schemeClr val="bg1"/>
                </a:solidFill>
              </a:rPr>
              <a:t>Rapport des réviseurs aux comptes</a:t>
            </a:r>
          </a:p>
          <a:p>
            <a:pPr marL="400050" indent="-400050">
              <a:buFont typeface="+mj-lt"/>
              <a:buAutoNum type="romanUcPeriod"/>
            </a:pPr>
            <a:r>
              <a:rPr lang="fr-FR" b="1" dirty="0" smtClean="0">
                <a:solidFill>
                  <a:schemeClr val="bg1"/>
                </a:solidFill>
              </a:rPr>
              <a:t>Décharge du comité</a:t>
            </a:r>
          </a:p>
          <a:p>
            <a:pPr marL="400050" indent="-400050">
              <a:buFont typeface="+mj-lt"/>
              <a:buAutoNum type="romanUcPeriod"/>
            </a:pPr>
            <a:r>
              <a:rPr lang="fr-FR" b="1" dirty="0" smtClean="0">
                <a:solidFill>
                  <a:schemeClr val="bg1"/>
                </a:solidFill>
              </a:rPr>
              <a:t>Budget prévisionnel pour la saison 2020/2021</a:t>
            </a:r>
          </a:p>
          <a:p>
            <a:pPr marL="400050" indent="-400050">
              <a:buFont typeface="+mj-lt"/>
              <a:buAutoNum type="romanUcPeriod"/>
            </a:pPr>
            <a:r>
              <a:rPr lang="fr-FR" b="1" dirty="0" smtClean="0">
                <a:solidFill>
                  <a:schemeClr val="bg1"/>
                </a:solidFill>
              </a:rPr>
              <a:t>Résultat de l’élection du comité directeur</a:t>
            </a:r>
          </a:p>
          <a:p>
            <a:pPr marL="400050" indent="-400050">
              <a:buFont typeface="+mj-lt"/>
              <a:buAutoNum type="romanUcPeriod"/>
            </a:pPr>
            <a:r>
              <a:rPr lang="fr-FR" b="1" dirty="0" smtClean="0">
                <a:solidFill>
                  <a:schemeClr val="bg1"/>
                </a:solidFill>
              </a:rPr>
              <a:t>Election du Président</a:t>
            </a:r>
          </a:p>
          <a:p>
            <a:pPr marL="400050" indent="-400050">
              <a:buFont typeface="+mj-lt"/>
              <a:buAutoNum type="romanUcPeriod"/>
            </a:pPr>
            <a:r>
              <a:rPr lang="fr-FR" b="1" dirty="0" smtClean="0">
                <a:solidFill>
                  <a:schemeClr val="bg1"/>
                </a:solidFill>
              </a:rPr>
              <a:t>Intervention des invités</a:t>
            </a:r>
          </a:p>
          <a:p>
            <a:pPr marL="400050" indent="-400050">
              <a:buFont typeface="+mj-lt"/>
              <a:buAutoNum type="romanUcPeriod"/>
            </a:pPr>
            <a:r>
              <a:rPr lang="fr-FR" b="1" dirty="0" smtClean="0">
                <a:solidFill>
                  <a:schemeClr val="bg1"/>
                </a:solidFill>
              </a:rPr>
              <a:t>Divers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97275" y="6273800"/>
            <a:ext cx="7543800" cy="266700"/>
          </a:xfrm>
        </p:spPr>
        <p:txBody>
          <a:bodyPr/>
          <a:lstStyle/>
          <a:p>
            <a:r>
              <a:rPr lang="fr-FR" dirty="0" smtClean="0"/>
              <a:t>Assemblée Générale du CDGYM 67 – 10 octobre 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3F80-3D7D-45F1-A0D8-FCCFE527BFF8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149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Assemblée Générale du CDGYM 67 – 10 octobre 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3F80-3D7D-45F1-A0D8-FCCFE527BFF8}" type="slidenum">
              <a:rPr lang="fr-FR" smtClean="0"/>
              <a:pPr/>
              <a:t>30</a:t>
            </a:fld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244515"/>
              </p:ext>
            </p:extLst>
          </p:nvPr>
        </p:nvGraphicFramePr>
        <p:xfrm>
          <a:off x="487677" y="518160"/>
          <a:ext cx="11201402" cy="5462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3519">
                  <a:extLst>
                    <a:ext uri="{9D8B030D-6E8A-4147-A177-3AD203B41FA5}">
                      <a16:colId xmlns:a16="http://schemas.microsoft.com/office/drawing/2014/main" val="4239607468"/>
                    </a:ext>
                  </a:extLst>
                </a:gridCol>
                <a:gridCol w="1676218">
                  <a:extLst>
                    <a:ext uri="{9D8B030D-6E8A-4147-A177-3AD203B41FA5}">
                      <a16:colId xmlns:a16="http://schemas.microsoft.com/office/drawing/2014/main" val="3433941374"/>
                    </a:ext>
                  </a:extLst>
                </a:gridCol>
                <a:gridCol w="1050964">
                  <a:extLst>
                    <a:ext uri="{9D8B030D-6E8A-4147-A177-3AD203B41FA5}">
                      <a16:colId xmlns:a16="http://schemas.microsoft.com/office/drawing/2014/main" val="2388896062"/>
                    </a:ext>
                  </a:extLst>
                </a:gridCol>
                <a:gridCol w="2873519">
                  <a:extLst>
                    <a:ext uri="{9D8B030D-6E8A-4147-A177-3AD203B41FA5}">
                      <a16:colId xmlns:a16="http://schemas.microsoft.com/office/drawing/2014/main" val="2554767547"/>
                    </a:ext>
                  </a:extLst>
                </a:gridCol>
                <a:gridCol w="1676218">
                  <a:extLst>
                    <a:ext uri="{9D8B030D-6E8A-4147-A177-3AD203B41FA5}">
                      <a16:colId xmlns:a16="http://schemas.microsoft.com/office/drawing/2014/main" val="2203611778"/>
                    </a:ext>
                  </a:extLst>
                </a:gridCol>
                <a:gridCol w="1050964">
                  <a:extLst>
                    <a:ext uri="{9D8B030D-6E8A-4147-A177-3AD203B41FA5}">
                      <a16:colId xmlns:a16="http://schemas.microsoft.com/office/drawing/2014/main" val="2096406353"/>
                    </a:ext>
                  </a:extLst>
                </a:gridCol>
              </a:tblGrid>
              <a:tr h="430957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>
                          <a:effectLst/>
                        </a:rPr>
                        <a:t>Budget </a:t>
                      </a:r>
                      <a:r>
                        <a:rPr lang="fr-FR" sz="2000" b="1" u="none" strike="noStrike" dirty="0" smtClean="0">
                          <a:effectLst/>
                        </a:rPr>
                        <a:t>Prévisionnel </a:t>
                      </a:r>
                      <a:r>
                        <a:rPr lang="fr-FR" sz="2000" b="1" u="none" strike="noStrike" dirty="0">
                          <a:effectLst/>
                        </a:rPr>
                        <a:t>pour la saison 2020/2021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863788"/>
                  </a:ext>
                </a:extLst>
              </a:tr>
              <a:tr h="215479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92117348"/>
                  </a:ext>
                </a:extLst>
              </a:tr>
              <a:tr h="237026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60434891"/>
                  </a:ext>
                </a:extLst>
              </a:tr>
              <a:tr h="40725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RECETTES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DEPENSES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27487"/>
                  </a:ext>
                </a:extLst>
              </a:tr>
              <a:tr h="1896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17233040"/>
                  </a:ext>
                </a:extLst>
              </a:tr>
              <a:tr h="28874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COMPETITION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24 000,00 €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COMPETITION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24 000,00 €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06507597"/>
                  </a:ext>
                </a:extLst>
              </a:tr>
              <a:tr h="28874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 STAGES + FORMATION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40 000,00 €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STAGES+ FORMATIONS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22 000,00 €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34344327"/>
                  </a:ext>
                </a:extLst>
              </a:tr>
              <a:tr h="28874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SUBVENTIONS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51 300,00 €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SALAIRES ET CHARGES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32 000,00 €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13091900"/>
                  </a:ext>
                </a:extLst>
              </a:tr>
              <a:tr h="21375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dont                             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04593438"/>
                  </a:ext>
                </a:extLst>
              </a:tr>
              <a:tr h="20757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PSF +CNDS emploi+Région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i="1" u="none" strike="noStrike" dirty="0">
                          <a:effectLst/>
                        </a:rPr>
                        <a:t>45 000,00 €</a:t>
                      </a:r>
                      <a:endParaRPr lang="fr-FR" sz="105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81484488"/>
                  </a:ext>
                </a:extLst>
              </a:tr>
              <a:tr h="20757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sport santé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i="1" u="none" strike="noStrike" dirty="0">
                          <a:effectLst/>
                        </a:rPr>
                        <a:t>6 300,00 €</a:t>
                      </a:r>
                      <a:endParaRPr lang="fr-FR" sz="105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90442829"/>
                  </a:ext>
                </a:extLst>
              </a:tr>
              <a:tr h="28874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PLAN DE DEVELOPPEMENT FFG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27 000,00 €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i="1" u="none" strike="noStrike" dirty="0">
                          <a:effectLst/>
                        </a:rPr>
                        <a:t> </a:t>
                      </a:r>
                      <a:endParaRPr lang="fr-FR" sz="105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PLAN DE DEVELOPPEMENT FFG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46 000,00 €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3348590"/>
                  </a:ext>
                </a:extLst>
              </a:tr>
              <a:tr h="20757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Dont    Sub Conseil Dépt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i="1" u="none" strike="noStrike" dirty="0">
                          <a:effectLst/>
                        </a:rPr>
                        <a:t>15 800,00 €</a:t>
                      </a:r>
                      <a:endParaRPr lang="fr-FR" sz="105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 Dont       Salaires et Charges 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i="1" u="none" strike="noStrike" dirty="0">
                          <a:effectLst/>
                        </a:rPr>
                        <a:t>43 000,00 €</a:t>
                      </a:r>
                      <a:endParaRPr lang="fr-FR" sz="105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2637791"/>
                  </a:ext>
                </a:extLst>
              </a:tr>
              <a:tr h="20757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FFG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i="1" u="none" strike="noStrike" dirty="0">
                          <a:effectLst/>
                        </a:rPr>
                        <a:t>9 200,00 €</a:t>
                      </a:r>
                      <a:endParaRPr lang="fr-FR" sz="105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i="1" u="none" strike="noStrike" dirty="0">
                          <a:effectLst/>
                        </a:rPr>
                        <a:t> </a:t>
                      </a:r>
                      <a:endParaRPr lang="fr-FR" sz="105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164364"/>
                  </a:ext>
                </a:extLst>
              </a:tr>
              <a:tr h="20757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                            intervention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i="1" u="none" strike="noStrike" dirty="0">
                          <a:effectLst/>
                        </a:rPr>
                        <a:t>2 000,00 €</a:t>
                      </a:r>
                      <a:endParaRPr lang="fr-FR" sz="105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intervention et promotion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i="1" u="none" strike="noStrike" dirty="0">
                          <a:effectLst/>
                        </a:rPr>
                        <a:t>3 000,00 €</a:t>
                      </a:r>
                      <a:endParaRPr lang="fr-FR" sz="105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3156391"/>
                  </a:ext>
                </a:extLst>
              </a:tr>
              <a:tr h="28874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COTISATIONS CLUBS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4 200,00 €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i="1" u="none" strike="noStrike" dirty="0">
                          <a:effectLst/>
                        </a:rPr>
                        <a:t> </a:t>
                      </a:r>
                      <a:endParaRPr lang="fr-FR" sz="105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AIDE COVID aux clubs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4 200,00 €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i="1" u="none" strike="noStrike" dirty="0">
                          <a:effectLst/>
                        </a:rPr>
                        <a:t> </a:t>
                      </a:r>
                      <a:endParaRPr lang="fr-FR" sz="105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86709963"/>
                  </a:ext>
                </a:extLst>
              </a:tr>
              <a:tr h="28874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RECETTES DIVERSES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1 700,00 €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FRAIS DE FONCTIONNEMENT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20 000,00 €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68725823"/>
                  </a:ext>
                </a:extLst>
              </a:tr>
              <a:tr h="28874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CHARGES DIVERSES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0,00 €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77511516"/>
                  </a:ext>
                </a:extLst>
              </a:tr>
              <a:tr h="28874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INVESTISSEMENTS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0,00 €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34311074"/>
                  </a:ext>
                </a:extLst>
              </a:tr>
              <a:tr h="4201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Total Recettes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148 200,00 €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Total Dépenses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148 200,00 €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68825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1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433917"/>
            <a:ext cx="7511098" cy="1191684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Désignation des reviseurs aux comptes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1625601"/>
            <a:ext cx="10741516" cy="3615267"/>
          </a:xfrm>
        </p:spPr>
        <p:txBody>
          <a:bodyPr/>
          <a:lstStyle/>
          <a:p>
            <a:r>
              <a:rPr lang="fr-FR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Réviseurs pour 2021 </a:t>
            </a:r>
            <a:r>
              <a:rPr lang="fr-FR" sz="2000" dirty="0" smtClean="0"/>
              <a:t>: SG OBERHOFFEN– SG OBERNAI – SG REICHSHOFFEN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Assemblée Générale du CDGYM 67 – 10 octobre 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3F80-3D7D-45F1-A0D8-FCCFE527BFF8}" type="slidenum">
              <a:rPr lang="fr-FR" smtClean="0"/>
              <a:pPr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75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0752" y="1279155"/>
            <a:ext cx="8534400" cy="3615267"/>
          </a:xfrm>
        </p:spPr>
        <p:txBody>
          <a:bodyPr/>
          <a:lstStyle/>
          <a:p>
            <a:pPr marL="0" indent="0" algn="ctr">
              <a:buNone/>
            </a:pPr>
            <a:r>
              <a:rPr lang="fr-FR" sz="4000" b="1" dirty="0" smtClean="0">
                <a:solidFill>
                  <a:schemeClr val="tx1"/>
                </a:solidFill>
              </a:rPr>
              <a:t>IX :</a:t>
            </a:r>
            <a:r>
              <a:rPr lang="fr-FR" sz="4400" b="1" dirty="0">
                <a:solidFill>
                  <a:schemeClr val="bg1"/>
                </a:solidFill>
              </a:rPr>
              <a:t>Résultat de l’élection du comité directeur</a:t>
            </a:r>
          </a:p>
          <a:p>
            <a:pPr marL="0" indent="0" algn="ctr">
              <a:buNone/>
            </a:pPr>
            <a:endParaRPr lang="fr-FR" sz="4400" b="1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Assemblée Générale du CDGYM 67 – 10 octobre 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3F80-3D7D-45F1-A0D8-FCCFE527BFF8}" type="slidenum">
              <a:rPr lang="fr-FR" smtClean="0"/>
              <a:pPr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8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0752" y="1279155"/>
            <a:ext cx="8534400" cy="3615267"/>
          </a:xfrm>
        </p:spPr>
        <p:txBody>
          <a:bodyPr/>
          <a:lstStyle/>
          <a:p>
            <a:pPr marL="0" indent="0" algn="ctr">
              <a:buNone/>
            </a:pPr>
            <a:r>
              <a:rPr lang="fr-FR" sz="4000" b="1" dirty="0" smtClean="0">
                <a:solidFill>
                  <a:schemeClr val="tx1"/>
                </a:solidFill>
              </a:rPr>
              <a:t>X :</a:t>
            </a:r>
            <a:r>
              <a:rPr lang="fr-FR" sz="4000" dirty="0" smtClean="0">
                <a:solidFill>
                  <a:schemeClr val="tx1"/>
                </a:solidFill>
              </a:rPr>
              <a:t> </a:t>
            </a:r>
            <a:r>
              <a:rPr lang="fr-FR" sz="4400" b="1" dirty="0" smtClean="0">
                <a:solidFill>
                  <a:schemeClr val="bg1"/>
                </a:solidFill>
              </a:rPr>
              <a:t>Election du Président</a:t>
            </a:r>
            <a:endParaRPr lang="fr-FR" sz="4400" b="1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Assemblée Générale du CDGYM 67 – 10 octobre 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3F80-3D7D-45F1-A0D8-FCCFE527BFF8}" type="slidenum">
              <a:rPr lang="fr-FR" smtClean="0"/>
              <a:pPr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35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0752" y="1279155"/>
            <a:ext cx="8534400" cy="3615267"/>
          </a:xfrm>
        </p:spPr>
        <p:txBody>
          <a:bodyPr/>
          <a:lstStyle/>
          <a:p>
            <a:pPr marL="0" indent="0" algn="ctr">
              <a:buNone/>
            </a:pPr>
            <a:r>
              <a:rPr lang="fr-FR" sz="4000" b="1" dirty="0" smtClean="0">
                <a:solidFill>
                  <a:schemeClr val="tx1"/>
                </a:solidFill>
              </a:rPr>
              <a:t>XI :</a:t>
            </a:r>
            <a:r>
              <a:rPr lang="fr-FR" sz="4000" dirty="0" smtClean="0">
                <a:solidFill>
                  <a:schemeClr val="tx1"/>
                </a:solidFill>
              </a:rPr>
              <a:t> </a:t>
            </a:r>
            <a:r>
              <a:rPr lang="fr-FR" sz="4400" b="1" dirty="0" smtClean="0">
                <a:solidFill>
                  <a:schemeClr val="bg1"/>
                </a:solidFill>
              </a:rPr>
              <a:t>Intervention des invités</a:t>
            </a:r>
            <a:endParaRPr lang="fr-FR" sz="4400" b="1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Assemblée Générale du CDGYM 67 – 10 octobre 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3F80-3D7D-45F1-A0D8-FCCFE527BFF8}" type="slidenum">
              <a:rPr lang="fr-FR" smtClean="0"/>
              <a:pPr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79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0752" y="1279155"/>
            <a:ext cx="8534400" cy="3615267"/>
          </a:xfrm>
        </p:spPr>
        <p:txBody>
          <a:bodyPr/>
          <a:lstStyle/>
          <a:p>
            <a:pPr marL="0" indent="0" algn="ctr">
              <a:buNone/>
            </a:pPr>
            <a:r>
              <a:rPr lang="fr-FR" sz="4000" b="1" dirty="0" smtClean="0">
                <a:solidFill>
                  <a:schemeClr val="tx1"/>
                </a:solidFill>
              </a:rPr>
              <a:t>XII :</a:t>
            </a:r>
            <a:r>
              <a:rPr lang="fr-FR" sz="4000" b="1" dirty="0" smtClean="0">
                <a:solidFill>
                  <a:schemeClr val="bg1"/>
                </a:solidFill>
              </a:rPr>
              <a:t>Remise de récompenses </a:t>
            </a:r>
          </a:p>
          <a:p>
            <a:pPr marL="0" indent="0" algn="ctr">
              <a:buNone/>
            </a:pPr>
            <a:r>
              <a:rPr lang="fr-FR" sz="4000" b="1" dirty="0" smtClean="0">
                <a:solidFill>
                  <a:schemeClr val="bg1"/>
                </a:solidFill>
              </a:rPr>
              <a:t>CAP GYM aux clubs</a:t>
            </a:r>
            <a:endParaRPr lang="fr-FR" sz="4400" b="1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Assemblée Générale du CDGYM 67 – 10 octobre 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3F80-3D7D-45F1-A0D8-FCCFE527BFF8}" type="slidenum">
              <a:rPr lang="fr-FR" smtClean="0"/>
              <a:pPr/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005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Assemblée Générale du CDGYM 67 – 10 octobre 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3F80-3D7D-45F1-A0D8-FCCFE527BFF8}" type="slidenum">
              <a:rPr lang="fr-FR" smtClean="0"/>
              <a:pPr/>
              <a:t>36</a:t>
            </a:fld>
            <a:endParaRPr lang="fr-FR" dirty="0"/>
          </a:p>
        </p:txBody>
      </p:sp>
      <p:pic>
        <p:nvPicPr>
          <p:cNvPr id="7" name="Espace réservé du contenu 6" descr="la gym qualité, c'est dans un club FFG. Fédération francaise de gymnastiqu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70017"/>
            <a:ext cx="8381244" cy="1479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36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1511300"/>
            <a:ext cx="10821232" cy="3615267"/>
          </a:xfrm>
        </p:spPr>
        <p:txBody>
          <a:bodyPr>
            <a:norm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fr-FR" sz="4800" b="1" dirty="0" smtClean="0">
                <a:solidFill>
                  <a:schemeClr val="bg1"/>
                </a:solidFill>
              </a:rPr>
              <a:t>Adoption du PV de l’Assemblée générale du 12 octobre 2019</a:t>
            </a:r>
            <a:endParaRPr lang="fr-FR" sz="4800" b="1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Assemblée Générale du CDGYM 67 – 10 octobre 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3F80-3D7D-45F1-A0D8-FCCFE527BFF8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087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319108"/>
            <a:ext cx="10821232" cy="3615267"/>
          </a:xfrm>
        </p:spPr>
        <p:txBody>
          <a:bodyPr>
            <a:normAutofit/>
          </a:bodyPr>
          <a:lstStyle/>
          <a:p>
            <a:pPr marL="857250" indent="-857250" algn="ctr">
              <a:buFont typeface="+mj-lt"/>
              <a:buAutoNum type="romanUcPeriod" startAt="2"/>
            </a:pPr>
            <a:r>
              <a:rPr lang="fr-FR" sz="4400" b="1" dirty="0" smtClean="0">
                <a:solidFill>
                  <a:schemeClr val="bg1"/>
                </a:solidFill>
              </a:rPr>
              <a:t>Rapport du président du CDGYM67: </a:t>
            </a:r>
          </a:p>
          <a:p>
            <a:pPr marL="0" indent="0" algn="ctr">
              <a:buNone/>
            </a:pPr>
            <a:r>
              <a:rPr lang="fr-FR" sz="4400" b="1" dirty="0" smtClean="0">
                <a:solidFill>
                  <a:schemeClr val="bg1"/>
                </a:solidFill>
              </a:rPr>
              <a:t>Yves EHRMANN</a:t>
            </a:r>
            <a:endParaRPr lang="fr-FR" sz="4400" b="1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Assemblée Générale du CDGYM 67 – 10 octobre 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3F80-3D7D-45F1-A0D8-FCCFE527BFF8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628" y="3248437"/>
            <a:ext cx="243840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6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953314"/>
              </p:ext>
            </p:extLst>
          </p:nvPr>
        </p:nvGraphicFramePr>
        <p:xfrm>
          <a:off x="2264637" y="76202"/>
          <a:ext cx="8855370" cy="6714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1074">
                  <a:extLst>
                    <a:ext uri="{9D8B030D-6E8A-4147-A177-3AD203B41FA5}">
                      <a16:colId xmlns:a16="http://schemas.microsoft.com/office/drawing/2014/main" val="3592129482"/>
                    </a:ext>
                  </a:extLst>
                </a:gridCol>
                <a:gridCol w="1771074">
                  <a:extLst>
                    <a:ext uri="{9D8B030D-6E8A-4147-A177-3AD203B41FA5}">
                      <a16:colId xmlns:a16="http://schemas.microsoft.com/office/drawing/2014/main" val="2279474248"/>
                    </a:ext>
                  </a:extLst>
                </a:gridCol>
                <a:gridCol w="1771074">
                  <a:extLst>
                    <a:ext uri="{9D8B030D-6E8A-4147-A177-3AD203B41FA5}">
                      <a16:colId xmlns:a16="http://schemas.microsoft.com/office/drawing/2014/main" val="2545727719"/>
                    </a:ext>
                  </a:extLst>
                </a:gridCol>
                <a:gridCol w="1771074">
                  <a:extLst>
                    <a:ext uri="{9D8B030D-6E8A-4147-A177-3AD203B41FA5}">
                      <a16:colId xmlns:a16="http://schemas.microsoft.com/office/drawing/2014/main" val="2870337428"/>
                    </a:ext>
                  </a:extLst>
                </a:gridCol>
                <a:gridCol w="1771074">
                  <a:extLst>
                    <a:ext uri="{9D8B030D-6E8A-4147-A177-3AD203B41FA5}">
                      <a16:colId xmlns:a16="http://schemas.microsoft.com/office/drawing/2014/main" val="453943610"/>
                    </a:ext>
                  </a:extLst>
                </a:gridCol>
              </a:tblGrid>
              <a:tr h="148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41" marR="617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Sénior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41" marR="617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Junior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41" marR="617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Espoir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41" marR="617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Avenir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41" marR="61741" marT="0" marB="0"/>
                </a:tc>
                <a:extLst>
                  <a:ext uri="{0D108BD9-81ED-4DB2-BD59-A6C34878D82A}">
                    <a16:rowId xmlns:a16="http://schemas.microsoft.com/office/drawing/2014/main" val="3001325246"/>
                  </a:ext>
                </a:extLst>
              </a:tr>
              <a:tr h="2084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GAF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41" marR="617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r>
                        <a:rPr lang="fr-FR" sz="1000" dirty="0" smtClean="0">
                          <a:effectLst/>
                        </a:rPr>
                        <a:t>Aline </a:t>
                      </a:r>
                      <a:r>
                        <a:rPr lang="fr-FR" sz="1000" dirty="0">
                          <a:effectLst/>
                        </a:rPr>
                        <a:t>FRIESS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(SR Obernai</a:t>
                      </a:r>
                      <a:r>
                        <a:rPr lang="fr-FR" sz="1000" dirty="0" smtClean="0">
                          <a:effectLst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Alizée LETRANGE-MOUAKIT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(SG Brumath)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Morgane OSYSSEK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(Union Haguenau)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Mathilde WAHL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(Union Haguenau)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41" marR="617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r>
                        <a:rPr lang="fr-FR" sz="1000" dirty="0" smtClean="0">
                          <a:effectLst/>
                        </a:rPr>
                        <a:t>Lucia DUL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(Union Haguenau)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Mathilde </a:t>
                      </a:r>
                      <a:r>
                        <a:rPr lang="fr-FR" sz="1000" dirty="0">
                          <a:effectLst/>
                        </a:rPr>
                        <a:t>BYLEBYL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(Union Haguenau)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/>
                      </a:r>
                      <a:br>
                        <a:rPr lang="fr-FR" sz="1000" dirty="0">
                          <a:effectLst/>
                        </a:rPr>
                      </a:b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</a:txBody>
                  <a:tcPr marL="61741" marR="617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Emilie DUARTE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(La Strasbourgeoise)</a:t>
                      </a: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</a:rPr>
                        <a:t>Amaëlle</a:t>
                      </a:r>
                      <a:r>
                        <a:rPr lang="fr-FR" sz="1000" dirty="0">
                          <a:effectLst/>
                        </a:rPr>
                        <a:t> NEBAS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(Union Haguenau)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Oriane SEGAUX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(Union Haguenau)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Matilda ESCHMANN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(Union Haguenau)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r>
                        <a:rPr lang="fr-FR" sz="1000" dirty="0" smtClean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Alice SCHEER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(SG Brumath)</a:t>
                      </a:r>
                    </a:p>
                  </a:txBody>
                  <a:tcPr marL="61741" marR="617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Emma ARTH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(Union Haguenau)</a:t>
                      </a: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Juliette CERTAIN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(SR Obernai)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err="1" smtClean="0">
                          <a:effectLst/>
                        </a:rPr>
                        <a:t>Lauryne</a:t>
                      </a:r>
                      <a:r>
                        <a:rPr lang="fr-FR" sz="1000" dirty="0" smtClean="0">
                          <a:effectLst/>
                        </a:rPr>
                        <a:t> HOLWECK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(</a:t>
                      </a:r>
                      <a:r>
                        <a:rPr lang="fr-FR" sz="1000" dirty="0" err="1" smtClean="0">
                          <a:effectLst/>
                        </a:rPr>
                        <a:t>Alsatia</a:t>
                      </a:r>
                      <a:r>
                        <a:rPr lang="fr-FR" sz="1000" dirty="0" smtClean="0">
                          <a:effectLst/>
                        </a:rPr>
                        <a:t> BISCHHEIM)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Savannah PONTY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(La Strasbourgeoise)</a:t>
                      </a:r>
                      <a:endParaRPr lang="fr-FR" sz="1000" dirty="0">
                        <a:effectLst/>
                      </a:endParaRPr>
                    </a:p>
                  </a:txBody>
                  <a:tcPr marL="61741" marR="61741" marT="0" marB="0"/>
                </a:tc>
                <a:extLst>
                  <a:ext uri="{0D108BD9-81ED-4DB2-BD59-A6C34878D82A}">
                    <a16:rowId xmlns:a16="http://schemas.microsoft.com/office/drawing/2014/main" val="493040996"/>
                  </a:ext>
                </a:extLst>
              </a:tr>
              <a:tr h="1935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GAM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41" marR="617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/ 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41" marR="617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Junior U 18: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Enzo SPECHT-LE</a:t>
                      </a:r>
                      <a:r>
                        <a:rPr lang="fr-FR" sz="1000" baseline="0" dirty="0" smtClean="0">
                          <a:effectLst/>
                        </a:rPr>
                        <a:t> NILLON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aseline="0" dirty="0" smtClean="0">
                          <a:effectLst/>
                        </a:rPr>
                        <a:t>(SG </a:t>
                      </a:r>
                      <a:r>
                        <a:rPr lang="fr-FR" sz="1000" baseline="0" dirty="0" err="1" smtClean="0">
                          <a:effectLst/>
                        </a:rPr>
                        <a:t>Oberhoffen</a:t>
                      </a:r>
                      <a:r>
                        <a:rPr lang="fr-FR" sz="1000" baseline="0" dirty="0" smtClean="0">
                          <a:effectLst/>
                        </a:rPr>
                        <a:t>)</a:t>
                      </a: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Junior </a:t>
                      </a:r>
                      <a:r>
                        <a:rPr lang="fr-FR" sz="1000" dirty="0">
                          <a:effectLst/>
                        </a:rPr>
                        <a:t>U 16 </a:t>
                      </a:r>
                      <a:r>
                        <a:rPr lang="fr-FR" sz="1000" dirty="0" smtClean="0">
                          <a:effectLst/>
                        </a:rPr>
                        <a:t>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Tristan GUTH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(SG </a:t>
                      </a:r>
                      <a:r>
                        <a:rPr lang="fr-FR" sz="1000" dirty="0" err="1" smtClean="0">
                          <a:effectLst/>
                        </a:rPr>
                        <a:t>Oberhoffen</a:t>
                      </a:r>
                      <a:r>
                        <a:rPr lang="fr-FR" sz="1000" dirty="0" smtClean="0">
                          <a:effectLst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Khaled BEN KHMILA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(SG </a:t>
                      </a:r>
                      <a:r>
                        <a:rPr lang="fr-FR" sz="1000" dirty="0" err="1" smtClean="0">
                          <a:effectLst/>
                        </a:rPr>
                        <a:t>Oberhoffen</a:t>
                      </a:r>
                      <a:r>
                        <a:rPr lang="fr-FR" sz="1000" dirty="0" smtClean="0">
                          <a:effectLst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</a:rPr>
                        <a:t>Elouan</a:t>
                      </a:r>
                      <a:r>
                        <a:rPr lang="fr-FR" sz="1000" dirty="0">
                          <a:effectLst/>
                        </a:rPr>
                        <a:t> NEBAS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(SG </a:t>
                      </a:r>
                      <a:r>
                        <a:rPr lang="fr-FR" sz="1000" dirty="0" err="1">
                          <a:effectLst/>
                        </a:rPr>
                        <a:t>Oberhoffen</a:t>
                      </a:r>
                      <a:r>
                        <a:rPr lang="fr-FR" sz="1000" dirty="0" smtClean="0">
                          <a:effectLst/>
                        </a:rPr>
                        <a:t>)</a:t>
                      </a: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</a:txBody>
                  <a:tcPr marL="61741" marR="617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Amine </a:t>
                      </a:r>
                      <a:r>
                        <a:rPr lang="fr-FR" sz="1000" dirty="0">
                          <a:effectLst/>
                        </a:rPr>
                        <a:t>ZEKRI-BOURLETT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(SG </a:t>
                      </a:r>
                      <a:r>
                        <a:rPr lang="fr-FR" sz="1000" dirty="0" err="1">
                          <a:effectLst/>
                        </a:rPr>
                        <a:t>Oberhoffen</a:t>
                      </a:r>
                      <a:r>
                        <a:rPr lang="fr-FR" sz="1000" dirty="0">
                          <a:effectLst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Arthur REINHARDT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(SG </a:t>
                      </a:r>
                      <a:r>
                        <a:rPr lang="fr-FR" sz="1000" dirty="0" err="1">
                          <a:effectLst/>
                        </a:rPr>
                        <a:t>Oberhoffen</a:t>
                      </a:r>
                      <a:r>
                        <a:rPr lang="fr-FR" sz="1000" dirty="0" smtClean="0">
                          <a:effectLst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Aymeric FUHRMANN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(SG </a:t>
                      </a:r>
                      <a:r>
                        <a:rPr lang="fr-FR" sz="1000" dirty="0" err="1" smtClean="0">
                          <a:effectLst/>
                        </a:rPr>
                        <a:t>Oberhoffen</a:t>
                      </a:r>
                      <a:r>
                        <a:rPr lang="fr-FR" sz="1000" dirty="0" smtClean="0">
                          <a:effectLst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Romain LABROUSSE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(SG </a:t>
                      </a:r>
                      <a:r>
                        <a:rPr lang="fr-FR" sz="1000" dirty="0" err="1" smtClean="0">
                          <a:effectLst/>
                        </a:rPr>
                        <a:t>Oberhoffen</a:t>
                      </a:r>
                      <a:r>
                        <a:rPr lang="fr-FR" sz="1000" dirty="0" smtClean="0">
                          <a:effectLst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41" marR="617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Elias </a:t>
                      </a:r>
                      <a:r>
                        <a:rPr lang="fr-FR" sz="1000" dirty="0">
                          <a:effectLst/>
                        </a:rPr>
                        <a:t>LAURAIN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(SG </a:t>
                      </a:r>
                      <a:r>
                        <a:rPr lang="fr-FR" sz="1000" dirty="0" err="1">
                          <a:effectLst/>
                        </a:rPr>
                        <a:t>Oberhoffen</a:t>
                      </a:r>
                      <a:r>
                        <a:rPr lang="fr-FR" sz="1000" dirty="0">
                          <a:effectLst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Gauthier OFFNER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(SG </a:t>
                      </a:r>
                      <a:r>
                        <a:rPr lang="fr-FR" sz="1000" dirty="0" err="1">
                          <a:effectLst/>
                        </a:rPr>
                        <a:t>Oberhoffen</a:t>
                      </a:r>
                      <a:r>
                        <a:rPr lang="fr-FR" sz="1000" dirty="0">
                          <a:effectLst/>
                        </a:rPr>
                        <a:t>)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41" marR="61741" marT="0" marB="0"/>
                </a:tc>
                <a:extLst>
                  <a:ext uri="{0D108BD9-81ED-4DB2-BD59-A6C34878D82A}">
                    <a16:rowId xmlns:a16="http://schemas.microsoft.com/office/drawing/2014/main" val="4178266580"/>
                  </a:ext>
                </a:extLst>
              </a:tr>
              <a:tr h="2447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GR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41" marR="617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/ 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41" marR="617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Margot TRAN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(SG Illkirch-Graffenstaden)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Anna </a:t>
                      </a:r>
                      <a:r>
                        <a:rPr lang="fr-FR" sz="1000" dirty="0">
                          <a:effectLst/>
                        </a:rPr>
                        <a:t>KHUTSISHVILI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(Strasbourg GRS)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Emma BROCHARD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(SG Brumath)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</a:rPr>
                        <a:t>Cyara</a:t>
                      </a:r>
                      <a:r>
                        <a:rPr lang="fr-FR" sz="1000" dirty="0">
                          <a:effectLst/>
                        </a:rPr>
                        <a:t> GOUBIN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(Strasbourg GRS</a:t>
                      </a:r>
                      <a:r>
                        <a:rPr lang="fr-FR" sz="1000" dirty="0" smtClean="0">
                          <a:effectLst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Candice FETTER</a:t>
                      </a:r>
                      <a:endParaRPr lang="fr-FR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r>
                        <a:rPr lang="fr-FR" sz="1000" dirty="0" smtClean="0">
                          <a:effectLst/>
                        </a:rPr>
                        <a:t>(Strasbourg GRS)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</a:rPr>
                        <a:t>Loanne</a:t>
                      </a:r>
                      <a:r>
                        <a:rPr lang="fr-FR" sz="1000" dirty="0">
                          <a:effectLst/>
                        </a:rPr>
                        <a:t> WEISS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(</a:t>
                      </a:r>
                      <a:r>
                        <a:rPr lang="fr-FR" sz="1000" dirty="0" err="1">
                          <a:effectLst/>
                        </a:rPr>
                        <a:t>Energym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r>
                        <a:rPr lang="fr-FR" sz="1000" dirty="0" smtClean="0">
                          <a:effectLst/>
                        </a:rPr>
                        <a:t>Schweighouse</a:t>
                      </a:r>
                    </a:p>
                  </a:txBody>
                  <a:tcPr marL="61741" marR="617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r>
                        <a:rPr lang="fr-FR" sz="1000" dirty="0" smtClean="0">
                          <a:effectLst/>
                        </a:rPr>
                        <a:t>Line POUVREAUX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(Union </a:t>
                      </a:r>
                      <a:r>
                        <a:rPr lang="fr-FR" sz="1000" dirty="0" err="1" smtClean="0">
                          <a:effectLst/>
                        </a:rPr>
                        <a:t>Hoerdt</a:t>
                      </a:r>
                      <a:r>
                        <a:rPr lang="fr-FR" sz="1000" dirty="0" smtClean="0">
                          <a:effectLst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Elise KNEPFLER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(Strasbourg GRS)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Jade LAN YAN SHUN HEITZ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(Strasbourg </a:t>
                      </a:r>
                      <a:r>
                        <a:rPr lang="fr-FR" sz="1000" dirty="0" err="1" smtClean="0">
                          <a:effectLst/>
                        </a:rPr>
                        <a:t>Rythmic</a:t>
                      </a:r>
                      <a:r>
                        <a:rPr lang="fr-FR" sz="1000" dirty="0" smtClean="0">
                          <a:effectLst/>
                        </a:rPr>
                        <a:t> Club)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41" marR="617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r>
                        <a:rPr lang="fr-FR" sz="1000" dirty="0" smtClean="0">
                          <a:effectLst/>
                        </a:rPr>
                        <a:t>/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41" marR="61741" marT="0" marB="0"/>
                </a:tc>
                <a:extLst>
                  <a:ext uri="{0D108BD9-81ED-4DB2-BD59-A6C34878D82A}">
                    <a16:rowId xmlns:a16="http://schemas.microsoft.com/office/drawing/2014/main" val="512896921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3F80-3D7D-45F1-A0D8-FCCFE527BFF8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35132" y="1384663"/>
            <a:ext cx="1672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RANKING LIST FFG  2019/2020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857628" y="2634797"/>
            <a:ext cx="378823" cy="6792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52697" y="3670663"/>
            <a:ext cx="14369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</a:rPr>
              <a:t>Gymnastes Bas-Rhinois dans un parcours élite</a:t>
            </a:r>
            <a:endParaRPr lang="fr-FR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1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Assemblée Générale du CDGYM 67 – 10 octobre 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3F80-3D7D-45F1-A0D8-FCCFE527BFF8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1E3A69D-7E0F-40A6-AC6C-0F8973B90C42}"/>
              </a:ext>
            </a:extLst>
          </p:cNvPr>
          <p:cNvSpPr txBox="1"/>
          <p:nvPr/>
        </p:nvSpPr>
        <p:spPr>
          <a:xfrm>
            <a:off x="4628035" y="1175741"/>
            <a:ext cx="2632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>
                <a:solidFill>
                  <a:srgbClr val="002060"/>
                </a:solidFill>
                <a:latin typeface="Trebuchet MS" panose="020B0603020202020204"/>
              </a:rPr>
              <a:t>Morgane OSYSSEK</a:t>
            </a:r>
          </a:p>
          <a:p>
            <a:pPr algn="r"/>
            <a:r>
              <a:rPr lang="fr-FR" sz="1400" dirty="0">
                <a:solidFill>
                  <a:srgbClr val="002060"/>
                </a:solidFill>
                <a:latin typeface="Trebuchet MS" panose="020B0603020202020204"/>
              </a:rPr>
              <a:t>Union Haguenau</a:t>
            </a:r>
          </a:p>
          <a:p>
            <a:pPr algn="r"/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pPr algn="r"/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Senior</a:t>
            </a:r>
          </a:p>
        </p:txBody>
      </p:sp>
      <p:pic>
        <p:nvPicPr>
          <p:cNvPr id="8" name="Image 7" descr="Une image contenant personne, sport, femme&#10;&#10;Description générée avec un niveau de confiance très élevé">
            <a:extLst>
              <a:ext uri="{FF2B5EF4-FFF2-40B4-BE49-F238E27FC236}">
                <a16:creationId xmlns:a16="http://schemas.microsoft.com/office/drawing/2014/main" id="{FD339746-AA5A-4157-95C0-E3F883F536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08" y="1111928"/>
            <a:ext cx="1586809" cy="2682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F97184A-9E36-4554-8352-77FCD5C8122F}"/>
              </a:ext>
            </a:extLst>
          </p:cNvPr>
          <p:cNvSpPr txBox="1"/>
          <p:nvPr/>
        </p:nvSpPr>
        <p:spPr>
          <a:xfrm>
            <a:off x="793410" y="357174"/>
            <a:ext cx="241126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Sénior GAF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1" name="Image 10" descr="Une image contenant personne, habits&#10;&#10;Description générée avec un niveau de confiance très élevé">
            <a:extLst>
              <a:ext uri="{FF2B5EF4-FFF2-40B4-BE49-F238E27FC236}">
                <a16:creationId xmlns:a16="http://schemas.microsoft.com/office/drawing/2014/main" id="{2991BD25-0E43-439D-9CD8-25A4B92D78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029606"/>
            <a:ext cx="1670358" cy="268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2354570" y="1150862"/>
            <a:ext cx="28998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2060"/>
                </a:solidFill>
                <a:latin typeface="Trebuchet MS" panose="020B0603020202020204"/>
              </a:rPr>
              <a:t>Aline FRIESS</a:t>
            </a:r>
          </a:p>
          <a:p>
            <a:r>
              <a:rPr lang="fr-FR" sz="1400" dirty="0">
                <a:solidFill>
                  <a:srgbClr val="002060"/>
                </a:solidFill>
                <a:latin typeface="Trebuchet MS" panose="020B0603020202020204"/>
              </a:rPr>
              <a:t>S.R. Obernai</a:t>
            </a:r>
          </a:p>
          <a:p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Senior</a:t>
            </a:r>
            <a:endParaRPr lang="fr-FR" sz="1400" i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pic>
        <p:nvPicPr>
          <p:cNvPr id="10" name="Image 9" descr="Une image contenant sport, personne, tennis, femme&#10;&#10;Description générée avec un niveau de confiance très élevé">
            <a:extLst>
              <a:ext uri="{FF2B5EF4-FFF2-40B4-BE49-F238E27FC236}">
                <a16:creationId xmlns:a16="http://schemas.microsoft.com/office/drawing/2014/main" id="{1734FC9E-4796-4C7A-9203-CCB2A94C5B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388" y="2933528"/>
            <a:ext cx="1679624" cy="2723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4146862" y="4494148"/>
            <a:ext cx="25329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b="1" dirty="0">
                <a:solidFill>
                  <a:srgbClr val="002060"/>
                </a:solidFill>
                <a:latin typeface="Trebuchet MS" panose="020B0603020202020204"/>
              </a:rPr>
              <a:t>Alizée LETRANGE MOUAKIT</a:t>
            </a:r>
          </a:p>
          <a:p>
            <a:pPr algn="r"/>
            <a:r>
              <a:rPr lang="fr-FR" sz="1400" dirty="0">
                <a:solidFill>
                  <a:srgbClr val="002060"/>
                </a:solidFill>
                <a:latin typeface="Trebuchet MS" panose="020B0603020202020204"/>
              </a:rPr>
              <a:t>S.G. Brumath</a:t>
            </a:r>
          </a:p>
          <a:p>
            <a:pPr algn="r"/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pPr algn="r"/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Senior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08" y="2933528"/>
            <a:ext cx="1689027" cy="2507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55C0DD2-4E87-4D34-A621-3F074F0EC33D}"/>
              </a:ext>
            </a:extLst>
          </p:cNvPr>
          <p:cNvSpPr txBox="1"/>
          <p:nvPr/>
        </p:nvSpPr>
        <p:spPr>
          <a:xfrm>
            <a:off x="8475619" y="4522185"/>
            <a:ext cx="1982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>
                <a:solidFill>
                  <a:srgbClr val="002060"/>
                </a:solidFill>
                <a:latin typeface="Trebuchet MS" panose="020B0603020202020204"/>
              </a:rPr>
              <a:t>Mathilde WAHL</a:t>
            </a:r>
          </a:p>
          <a:p>
            <a:pPr algn="r"/>
            <a:r>
              <a:rPr lang="fr-FR" sz="1400" dirty="0">
                <a:solidFill>
                  <a:srgbClr val="002060"/>
                </a:solidFill>
                <a:latin typeface="Trebuchet MS" panose="020B0603020202020204"/>
              </a:rPr>
              <a:t>Union Haguenau</a:t>
            </a:r>
          </a:p>
          <a:p>
            <a:pPr algn="r"/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pPr algn="r"/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Senior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137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Assemblée Générale du CDGYM 67 – 10 octobre 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3F80-3D7D-45F1-A0D8-FCCFE527BFF8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F97184A-9E36-4554-8352-77FCD5C8122F}"/>
              </a:ext>
            </a:extLst>
          </p:cNvPr>
          <p:cNvSpPr txBox="1"/>
          <p:nvPr/>
        </p:nvSpPr>
        <p:spPr>
          <a:xfrm>
            <a:off x="793410" y="357174"/>
            <a:ext cx="240271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Junior</a:t>
            </a: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GAF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360" y="1320922"/>
            <a:ext cx="2343093" cy="3563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55C0DD2-4E87-4D34-A621-3F074F0EC33D}"/>
              </a:ext>
            </a:extLst>
          </p:cNvPr>
          <p:cNvSpPr txBox="1"/>
          <p:nvPr/>
        </p:nvSpPr>
        <p:spPr>
          <a:xfrm>
            <a:off x="5909130" y="1455094"/>
            <a:ext cx="1924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Mathilde BYLEBYL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  <a:p>
            <a:pPr algn="r"/>
            <a:r>
              <a:rPr lang="fr-FR" sz="1400" dirty="0">
                <a:solidFill>
                  <a:srgbClr val="002060"/>
                </a:solidFill>
                <a:latin typeface="Trebuchet MS" panose="020B0603020202020204"/>
              </a:rPr>
              <a:t>Union Haguenau</a:t>
            </a:r>
          </a:p>
          <a:p>
            <a:pPr algn="r"/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pPr algn="r"/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Junior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55C0DD2-4E87-4D34-A621-3F074F0EC33D}"/>
              </a:ext>
            </a:extLst>
          </p:cNvPr>
          <p:cNvSpPr txBox="1"/>
          <p:nvPr/>
        </p:nvSpPr>
        <p:spPr>
          <a:xfrm>
            <a:off x="464177" y="2409201"/>
            <a:ext cx="1924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Lucia DUL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  <a:p>
            <a:pPr algn="r"/>
            <a:r>
              <a:rPr lang="fr-FR" sz="1400" dirty="0">
                <a:solidFill>
                  <a:srgbClr val="002060"/>
                </a:solidFill>
                <a:latin typeface="Trebuchet MS" panose="020B0603020202020204"/>
              </a:rPr>
              <a:t>Union Haguenau</a:t>
            </a:r>
          </a:p>
          <a:p>
            <a:pPr algn="r"/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pPr algn="r"/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Junior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07" y="2287836"/>
            <a:ext cx="3920953" cy="2631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573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Assemblée Générale du CDGYM 67 – 10 octobre 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3F80-3D7D-45F1-A0D8-FCCFE527BFF8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F97184A-9E36-4554-8352-77FCD5C8122F}"/>
              </a:ext>
            </a:extLst>
          </p:cNvPr>
          <p:cNvSpPr txBox="1"/>
          <p:nvPr/>
        </p:nvSpPr>
        <p:spPr>
          <a:xfrm>
            <a:off x="793410" y="357174"/>
            <a:ext cx="2436900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Junior</a:t>
            </a: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GAM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4" r="35340"/>
          <a:stretch/>
        </p:blipFill>
        <p:spPr>
          <a:xfrm>
            <a:off x="793410" y="1050445"/>
            <a:ext cx="1982036" cy="3795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55C0DD2-4E87-4D34-A621-3F074F0EC33D}"/>
              </a:ext>
            </a:extLst>
          </p:cNvPr>
          <p:cNvSpPr txBox="1"/>
          <p:nvPr/>
        </p:nvSpPr>
        <p:spPr>
          <a:xfrm>
            <a:off x="2775446" y="1050445"/>
            <a:ext cx="1982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rgbClr val="002060"/>
                </a:solidFill>
                <a:latin typeface="Trebuchet MS" panose="020B0603020202020204"/>
              </a:rPr>
              <a:t>Elouan</a:t>
            </a:r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 NEBAS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  <a:p>
            <a:r>
              <a:rPr lang="fr-FR" sz="1400" dirty="0" smtClean="0">
                <a:solidFill>
                  <a:srgbClr val="002060"/>
                </a:solidFill>
                <a:latin typeface="Trebuchet MS" panose="020B0603020202020204"/>
              </a:rPr>
              <a:t>SG </a:t>
            </a:r>
            <a:r>
              <a:rPr lang="fr-FR" sz="1400" dirty="0" err="1" smtClean="0">
                <a:solidFill>
                  <a:srgbClr val="002060"/>
                </a:solidFill>
                <a:latin typeface="Trebuchet MS" panose="020B0603020202020204"/>
              </a:rPr>
              <a:t>Oberhoffen</a:t>
            </a:r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Junior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55C0DD2-4E87-4D34-A621-3F074F0EC33D}"/>
              </a:ext>
            </a:extLst>
          </p:cNvPr>
          <p:cNvSpPr txBox="1"/>
          <p:nvPr/>
        </p:nvSpPr>
        <p:spPr>
          <a:xfrm>
            <a:off x="9614084" y="958273"/>
            <a:ext cx="23299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Enzo SPECHT-LE NILLON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  <a:p>
            <a:r>
              <a:rPr lang="fr-FR" sz="1400" dirty="0" smtClean="0">
                <a:solidFill>
                  <a:srgbClr val="002060"/>
                </a:solidFill>
                <a:latin typeface="Trebuchet MS" panose="020B0603020202020204"/>
              </a:rPr>
              <a:t>SG </a:t>
            </a:r>
            <a:r>
              <a:rPr lang="fr-FR" sz="1400" dirty="0" err="1" smtClean="0">
                <a:solidFill>
                  <a:srgbClr val="002060"/>
                </a:solidFill>
                <a:latin typeface="Trebuchet MS" panose="020B0603020202020204"/>
              </a:rPr>
              <a:t>Oberhoffen</a:t>
            </a:r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Junior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039" y="2216375"/>
            <a:ext cx="1413128" cy="374406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55C0DD2-4E87-4D34-A621-3F074F0EC33D}"/>
              </a:ext>
            </a:extLst>
          </p:cNvPr>
          <p:cNvSpPr txBox="1"/>
          <p:nvPr/>
        </p:nvSpPr>
        <p:spPr>
          <a:xfrm>
            <a:off x="2011860" y="5006329"/>
            <a:ext cx="1982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rgbClr val="002060"/>
                </a:solidFill>
                <a:latin typeface="Trebuchet MS" panose="020B0603020202020204"/>
              </a:rPr>
              <a:t>Tristan GUTH</a:t>
            </a:r>
          </a:p>
          <a:p>
            <a:pPr algn="r"/>
            <a:r>
              <a:rPr lang="fr-FR" sz="1400" dirty="0" smtClean="0">
                <a:solidFill>
                  <a:srgbClr val="002060"/>
                </a:solidFill>
                <a:latin typeface="Trebuchet MS" panose="020B0603020202020204"/>
              </a:rPr>
              <a:t>SG </a:t>
            </a:r>
            <a:r>
              <a:rPr lang="fr-FR" sz="1400" dirty="0" err="1" smtClean="0">
                <a:solidFill>
                  <a:srgbClr val="002060"/>
                </a:solidFill>
                <a:latin typeface="Trebuchet MS" panose="020B0603020202020204"/>
              </a:rPr>
              <a:t>Oberhoffen</a:t>
            </a:r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pPr algn="r"/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pPr algn="r"/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Junior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55C0DD2-4E87-4D34-A621-3F074F0EC33D}"/>
              </a:ext>
            </a:extLst>
          </p:cNvPr>
          <p:cNvSpPr txBox="1"/>
          <p:nvPr/>
        </p:nvSpPr>
        <p:spPr>
          <a:xfrm>
            <a:off x="6901091" y="3786462"/>
            <a:ext cx="1982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Khaled BEN KHMILA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  <a:p>
            <a:r>
              <a:rPr lang="fr-FR" sz="1400" dirty="0" smtClean="0">
                <a:solidFill>
                  <a:srgbClr val="002060"/>
                </a:solidFill>
                <a:latin typeface="Trebuchet MS" panose="020B0603020202020204"/>
              </a:rPr>
              <a:t>SG Oberhoffen</a:t>
            </a:r>
            <a:endParaRPr lang="fr-FR" sz="1400" dirty="0">
              <a:solidFill>
                <a:srgbClr val="002060"/>
              </a:solidFill>
              <a:latin typeface="Trebuchet MS" panose="020B0603020202020204"/>
            </a:endParaRPr>
          </a:p>
          <a:p>
            <a:endParaRPr lang="fr-FR" sz="1400" dirty="0">
              <a:solidFill>
                <a:srgbClr val="FF0000"/>
              </a:solidFill>
              <a:latin typeface="Trebuchet MS" panose="020B0603020202020204"/>
            </a:endParaRPr>
          </a:p>
          <a:p>
            <a:r>
              <a:rPr lang="fr-FR" sz="1400" b="1" dirty="0" smtClean="0">
                <a:solidFill>
                  <a:srgbClr val="002060"/>
                </a:solidFill>
                <a:latin typeface="Trebuchet MS" panose="020B0603020202020204"/>
              </a:rPr>
              <a:t>Junior</a:t>
            </a:r>
            <a:endParaRPr lang="fr-FR" sz="1400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47447" y="818839"/>
            <a:ext cx="666637" cy="991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091" y="113339"/>
            <a:ext cx="1638225" cy="367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0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1356</TotalTime>
  <Words>1555</Words>
  <Application>Microsoft Office PowerPoint</Application>
  <PresentationFormat>Grand écran</PresentationFormat>
  <Paragraphs>777</Paragraphs>
  <Slides>36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9" baseType="lpstr">
      <vt:lpstr>MS Gothic</vt:lpstr>
      <vt:lpstr>Arial</vt:lpstr>
      <vt:lpstr>Arial Black</vt:lpstr>
      <vt:lpstr>Calibri</vt:lpstr>
      <vt:lpstr>Cambria</vt:lpstr>
      <vt:lpstr>Century Gothic</vt:lpstr>
      <vt:lpstr>Georgia</vt:lpstr>
      <vt:lpstr>Segoe UI Black</vt:lpstr>
      <vt:lpstr>Times New Roman</vt:lpstr>
      <vt:lpstr>Trebuchet MS</vt:lpstr>
      <vt:lpstr>Wingdings</vt:lpstr>
      <vt:lpstr>Wingdings 3</vt:lpstr>
      <vt:lpstr>Secteur</vt:lpstr>
      <vt:lpstr>Présentation PowerPoint</vt:lpstr>
      <vt:lpstr> bienvenue À l'assemblée   générale du cdgym 67 </vt:lpstr>
      <vt:lpstr>assemblée générale ORDINAIRE: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Comparaison entre 2018/2019 et 2019/2020:</vt:lpstr>
      <vt:lpstr>D’un point de vue statistiques 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Désignation des reviseurs aux comptes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Gymnastique</dc:creator>
  <cp:lastModifiedBy>Utilisateur Windows</cp:lastModifiedBy>
  <cp:revision>188</cp:revision>
  <cp:lastPrinted>2017-10-06T08:07:17Z</cp:lastPrinted>
  <dcterms:created xsi:type="dcterms:W3CDTF">2015-06-16T07:39:16Z</dcterms:created>
  <dcterms:modified xsi:type="dcterms:W3CDTF">2020-11-10T13:56:13Z</dcterms:modified>
</cp:coreProperties>
</file>